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12192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8C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5" d="100"/>
          <a:sy n="95" d="100"/>
        </p:scale>
        <p:origin x="2748" y="-22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BIC presentation and programme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D52E-20BF-4A0C-863C-17B717F1A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C37E5-2543-4594-BCF0-1B6875AB0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47C16-9B2B-4A5A-8FD7-FBE8BC41D7A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C035E-D62D-4EDF-B98A-F3FB45B5EB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8CDD7-2E53-4911-BDB9-F3DD313733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99838-DC7C-46E0-AD2C-89C829A85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60120-0489-476B-8355-9EE3051E7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203EC-25C7-47FB-B46D-9D939E8FC6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AC5B4-4279-46BA-8DF1-CC674A87BB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0442B-FED9-4E12-AC8F-D279E9ED4E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ADF64-C374-4B7E-93C5-1E7C5726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439E6-09A0-4158-9846-5BF5CC325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7F968-5314-4DCE-9EFD-EC59A19D428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C7B05-9A85-4E6A-99D5-2F5333866EF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13010-AAB7-47B0-9659-FCC8F3E01F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49FEC-CEBD-46F6-91E2-13F28C5D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458DE-EB33-42B9-9204-E4F07AA00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FEC2D3-E5E3-411C-B26E-5C74C844101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62559-1256-4E96-8CDC-4C56F714EB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03A5C-0EB8-49FC-B11C-ACC7F2D00E2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9B2BAD-C2EE-4776-A606-D7B970B156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F568-C7BC-4514-808A-3D570551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315B4-9C75-4AAC-A96E-54F7DF4F26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65F39E-1A6A-47C7-A47D-AF582F3500B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A4C90D-EF92-4AA4-9211-C6C7B1AF6F6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3665BA-4F79-4CE8-B861-5224E445C1F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311983-2C45-4EB4-B241-58B0E4A45B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BE51DE-BE1C-4344-89BC-A7E73501A2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ABC900-07D6-405C-A08F-52279F0A95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07053-13BD-4A25-AE6E-47632481A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920F1-1D4F-496F-8432-C44AC8A158C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D5FFD-AC8D-4201-BF4D-1A223BE76E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62B0-E002-4FBE-A1CF-2D1F786976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249050-9A3D-491D-93FD-3BA9491D14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688231-DD48-446D-94D7-325D34F914E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84058-B165-45B7-834D-19B8F927E8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401D-B28D-4009-9F53-01B482729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8F79-190A-4E1B-A5DE-53935FB02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771C6-F6A3-4331-BCC3-E6BAB7FEE57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D740C-A95A-42D9-8728-D535ADF1481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B795E-9E20-42AC-BE3A-A1D5C71DA2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58222-BB2D-458B-9388-84F45C172C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BF5D-AF0F-4524-A439-0DFA6A758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E1C26F-5E63-4870-96A1-EE5793930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0315F-01D4-4841-A7D4-084D28768E4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42251-C5F6-4269-B396-0E19E520935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B61E9-A33B-4740-ABDB-F79C6E7A783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C270B-3089-482E-A442-CC71D25AF4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12D4-25A2-4B1C-805F-1BA923662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97EB4-3263-4751-8DA3-05A26A8EA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FA7BB-0975-473B-BE78-61EB33B94C0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6C003-18D1-4A93-8184-8CD917B952F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AE3E4-683D-40BF-A325-B3CC23E68F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5495D2-7E17-452E-9E56-1266CD7B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3B4695-E2F2-48F2-B875-9D297B33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F18C6-DB77-41F4-9119-FEB94FECB6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98A88-95AF-464B-A0BC-579F31324BB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8F86-7795-471C-9A8E-71F4ECB67B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7EA266-B585-4427-9940-6B44FA52C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2648E-603E-4E88-A79B-B2EB45CCF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329BB-1058-496B-B9D4-4AD8DD6D150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24.09.2026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A1221-F570-4D06-8635-F986FD7A272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F8506-2963-47A9-BCE7-65277A66662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c.cc/strategiegespraec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bic.cc/strategiegespraech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087DD72-75CD-466B-B085-3B5C39EB8AD7}"/>
              </a:ext>
            </a:extLst>
          </p:cNvPr>
          <p:cNvSpPr>
            <a:spLocks noGrp="1"/>
          </p:cNvSpPr>
          <p:nvPr/>
        </p:nvSpPr>
        <p:spPr>
          <a:xfrm>
            <a:off x="571500" y="8829308"/>
            <a:ext cx="5715000" cy="1571625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C1199F-7F01-47EA-A784-3A375AB778EF}"/>
              </a:ext>
            </a:extLst>
          </p:cNvPr>
          <p:cNvSpPr>
            <a:spLocks noGrp="1"/>
          </p:cNvSpPr>
          <p:nvPr/>
        </p:nvSpPr>
        <p:spPr>
          <a:xfrm>
            <a:off x="-198783" y="1621532"/>
            <a:ext cx="4089419" cy="188359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lnSpc>
                <a:spcPct val="150000"/>
              </a:lnSpc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02060"/>
                </a:solidFill>
                <a:latin typeface="Montserrat" panose="00000500000000000000" pitchFamily="2" charset="0"/>
                <a:ea typeface="Arial"/>
                <a:cs typeface="Arial"/>
              </a:rPr>
              <a:t>BIC PROGRAMME </a:t>
            </a:r>
            <a:endParaRPr lang="de-AT" sz="2400" b="1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  <a:p>
            <a:pPr algn="ctr">
              <a:lnSpc>
                <a:spcPct val="150000"/>
              </a:lnSpc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02060"/>
                </a:solidFill>
                <a:latin typeface="Montserrat" panose="00000500000000000000" pitchFamily="2" charset="0"/>
                <a:ea typeface="Arial"/>
                <a:cs typeface="Arial"/>
              </a:rPr>
              <a:t>FÜR MENTEES </a:t>
            </a:r>
          </a:p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02060"/>
                </a:solidFill>
                <a:latin typeface="Montserrat" panose="00000500000000000000" pitchFamily="2" charset="0"/>
                <a:ea typeface="Arial"/>
                <a:cs typeface="Arial"/>
              </a:rPr>
              <a:t>&amp;</a:t>
            </a:r>
          </a:p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02060"/>
                </a:solidFill>
                <a:latin typeface="Montserrat" panose="00000500000000000000" pitchFamily="2" charset="0"/>
                <a:ea typeface="Arial"/>
                <a:cs typeface="Arial"/>
              </a:rPr>
              <a:t> TEILNEHMER:INNEN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0F24F-AB80-4FCF-970A-F4193922A538}"/>
              </a:ext>
            </a:extLst>
          </p:cNvPr>
          <p:cNvSpPr>
            <a:spLocks noGrp="1"/>
          </p:cNvSpPr>
          <p:nvPr/>
        </p:nvSpPr>
        <p:spPr>
          <a:xfrm>
            <a:off x="1589319" y="4087434"/>
            <a:ext cx="3590688" cy="65248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Du </a:t>
            </a:r>
            <a:r>
              <a:rPr sz="2000" b="1" dirty="0" err="1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musst</a:t>
            </a: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 </a:t>
            </a:r>
            <a:r>
              <a:rPr sz="2000" b="1" dirty="0" err="1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deinen</a:t>
            </a: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 Weg</a:t>
            </a:r>
            <a:b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</a:b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nicht </a:t>
            </a:r>
            <a:r>
              <a:rPr sz="2000" b="1" dirty="0" err="1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alleine</a:t>
            </a: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 </a:t>
            </a:r>
            <a:r>
              <a:rPr sz="2000" b="1" dirty="0" err="1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gehen</a:t>
            </a:r>
            <a:r>
              <a:rPr sz="2000" b="1" dirty="0">
                <a:solidFill>
                  <a:schemeClr val="accent6"/>
                </a:solidFill>
                <a:latin typeface="Montserrat" panose="00000500000000000000" pitchFamily="2" charset="0"/>
                <a:cs typeface="Arial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6DD292-8426-4FEC-A940-EEA932B9B136}"/>
              </a:ext>
            </a:extLst>
          </p:cNvPr>
          <p:cNvSpPr>
            <a:spLocks noGrp="1"/>
          </p:cNvSpPr>
          <p:nvPr/>
        </p:nvSpPr>
        <p:spPr>
          <a:xfrm>
            <a:off x="666750" y="5472567"/>
            <a:ext cx="552450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latin typeface="+mj-lt"/>
              </a:rPr>
              <a:t>Mentoring, Coaching und </a:t>
            </a:r>
            <a:r>
              <a:rPr sz="2000" b="1" dirty="0" err="1">
                <a:latin typeface="+mj-lt"/>
              </a:rPr>
              <a:t>ein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starkes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Netzwerk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geben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dir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Klarheit</a:t>
            </a:r>
            <a:r>
              <a:rPr sz="2000" b="1" dirty="0">
                <a:latin typeface="+mj-lt"/>
              </a:rPr>
              <a:t>, </a:t>
            </a:r>
            <a:r>
              <a:rPr sz="2000" b="1" dirty="0" err="1">
                <a:latin typeface="+mj-lt"/>
              </a:rPr>
              <a:t>Sichtbarkeit</a:t>
            </a:r>
            <a:r>
              <a:rPr sz="2000" b="1" dirty="0">
                <a:latin typeface="+mj-lt"/>
              </a:rPr>
              <a:t> und Mut für </a:t>
            </a:r>
          </a:p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latin typeface="+mj-lt"/>
              </a:rPr>
              <a:t>deinen</a:t>
            </a:r>
            <a:r>
              <a:rPr sz="2000" b="1" dirty="0">
                <a:latin typeface="+mj-lt"/>
              </a:rPr>
              <a:t> </a:t>
            </a:r>
            <a:r>
              <a:rPr sz="2000" b="1" dirty="0" err="1">
                <a:latin typeface="+mj-lt"/>
              </a:rPr>
              <a:t>nächsten</a:t>
            </a:r>
            <a:r>
              <a:rPr sz="2000" b="1" dirty="0">
                <a:latin typeface="+mj-lt"/>
              </a:rPr>
              <a:t> Schritt.</a:t>
            </a:r>
            <a:endParaRPr sz="2000" b="1" dirty="0">
              <a:solidFill>
                <a:srgbClr val="002060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500B6C5-752E-47ED-91B6-F03272999560}"/>
              </a:ext>
            </a:extLst>
          </p:cNvPr>
          <p:cNvSpPr>
            <a:spLocks noGrp="1"/>
          </p:cNvSpPr>
          <p:nvPr/>
        </p:nvSpPr>
        <p:spPr>
          <a:xfrm>
            <a:off x="550360" y="7143099"/>
            <a:ext cx="1619250" cy="1066800"/>
          </a:xfrm>
          <a:prstGeom prst="roundRect">
            <a:avLst/>
          </a:prstGeom>
          <a:solidFill>
            <a:srgbClr val="FFF1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16262C-C0FA-47E0-9C6A-CB10061C6E84}"/>
              </a:ext>
            </a:extLst>
          </p:cNvPr>
          <p:cNvSpPr>
            <a:spLocks noGrp="1"/>
          </p:cNvSpPr>
          <p:nvPr/>
        </p:nvSpPr>
        <p:spPr>
          <a:xfrm>
            <a:off x="714375" y="7442589"/>
            <a:ext cx="133350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cs typeface="Arial"/>
              </a:rPr>
              <a:t>Cross</a:t>
            </a:r>
          </a:p>
          <a:p>
            <a:pPr algn="ctr"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cs typeface="Arial"/>
              </a:rPr>
              <a:t>Mentoring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C42913-7489-4A19-9402-EAC8ADE4DACE}"/>
              </a:ext>
            </a:extLst>
          </p:cNvPr>
          <p:cNvSpPr>
            <a:spLocks noGrp="1"/>
          </p:cNvSpPr>
          <p:nvPr/>
        </p:nvSpPr>
        <p:spPr>
          <a:xfrm>
            <a:off x="2619375" y="7143099"/>
            <a:ext cx="1619250" cy="1066800"/>
          </a:xfrm>
          <a:prstGeom prst="roundRect">
            <a:avLst/>
          </a:prstGeom>
          <a:solidFill>
            <a:srgbClr val="FFF1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DA0D95-F983-463C-8545-FEF90C51F0D5}"/>
              </a:ext>
            </a:extLst>
          </p:cNvPr>
          <p:cNvSpPr>
            <a:spLocks noGrp="1"/>
          </p:cNvSpPr>
          <p:nvPr/>
        </p:nvSpPr>
        <p:spPr>
          <a:xfrm>
            <a:off x="2807686" y="7355840"/>
            <a:ext cx="133350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cs typeface="Arial"/>
              </a:rPr>
              <a:t>Connect </a:t>
            </a: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cs typeface="Arial"/>
              </a:rPr>
              <a:t>&amp; </a:t>
            </a: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  <a:cs typeface="Arial"/>
              </a:rPr>
              <a:t>Grow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C84B853-22A0-49BD-801C-BB4AF97FC0C8}"/>
              </a:ext>
            </a:extLst>
          </p:cNvPr>
          <p:cNvSpPr>
            <a:spLocks noGrp="1"/>
          </p:cNvSpPr>
          <p:nvPr/>
        </p:nvSpPr>
        <p:spPr>
          <a:xfrm>
            <a:off x="4667250" y="7171756"/>
            <a:ext cx="1619250" cy="1066800"/>
          </a:xfrm>
          <a:prstGeom prst="roundRect">
            <a:avLst/>
          </a:prstGeom>
          <a:solidFill>
            <a:srgbClr val="FFF1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99611B-B959-4E6B-9211-DED692E69E1D}"/>
              </a:ext>
            </a:extLst>
          </p:cNvPr>
          <p:cNvSpPr>
            <a:spLocks noGrp="1"/>
          </p:cNvSpPr>
          <p:nvPr/>
        </p:nvSpPr>
        <p:spPr>
          <a:xfrm>
            <a:off x="4810125" y="7550310"/>
            <a:ext cx="13335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02060"/>
                </a:solidFill>
                <a:latin typeface="Montserrat"/>
                <a:cs typeface="Arial"/>
              </a:rPr>
              <a:t>Netzwerk</a:t>
            </a:r>
            <a:endParaRPr sz="1600" b="1" dirty="0">
              <a:solidFill>
                <a:srgbClr val="002060"/>
              </a:solidFill>
              <a:latin typeface="Montserrat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7F832E-A2D2-470C-990C-CF905ED8CF0A}"/>
              </a:ext>
            </a:extLst>
          </p:cNvPr>
          <p:cNvSpPr>
            <a:spLocks noGrp="1"/>
          </p:cNvSpPr>
          <p:nvPr/>
        </p:nvSpPr>
        <p:spPr>
          <a:xfrm>
            <a:off x="857250" y="9057506"/>
            <a:ext cx="514350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Unser Motto </a:t>
            </a:r>
            <a:r>
              <a:rPr sz="1600" b="1" dirty="0" err="1">
                <a:solidFill>
                  <a:srgbClr val="002060"/>
                </a:solidFill>
                <a:latin typeface="+mj-lt"/>
                <a:ea typeface="Arial"/>
                <a:cs typeface="Arial"/>
              </a:rPr>
              <a:t>lautet</a:t>
            </a:r>
            <a:r>
              <a:rPr sz="16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:</a:t>
            </a:r>
          </a:p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br>
              <a:rPr sz="1600" dirty="0">
                <a:latin typeface="+mj-lt"/>
              </a:rPr>
            </a:br>
            <a:r>
              <a:rPr sz="16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BAUE DIR DEINE KONTAKTE AUF, BEVOR DU SIE BRAUCHST!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7E977D4-B09E-5BB0-3FCB-3A1AFFE683EA}"/>
              </a:ext>
            </a:extLst>
          </p:cNvPr>
          <p:cNvSpPr>
            <a:spLocks noGrp="1"/>
          </p:cNvSpPr>
          <p:nvPr/>
        </p:nvSpPr>
        <p:spPr>
          <a:xfrm>
            <a:off x="666750" y="10918371"/>
            <a:ext cx="552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b="1" dirty="0" err="1">
                <a:solidFill>
                  <a:srgbClr val="0A3761"/>
                </a:solidFill>
                <a:latin typeface="+mj-lt"/>
                <a:ea typeface="Aptos"/>
                <a:cs typeface="Aptos"/>
              </a:rPr>
              <a:t>seit</a:t>
            </a:r>
            <a:r>
              <a:rPr b="1" dirty="0">
                <a:solidFill>
                  <a:srgbClr val="0A3761"/>
                </a:solidFill>
                <a:latin typeface="+mj-lt"/>
                <a:ea typeface="Aptos"/>
                <a:cs typeface="Aptos"/>
              </a:rPr>
              <a:t> 1999 · 2.000+ Mentor:innen · 5.000+ Mentees</a:t>
            </a:r>
            <a:endParaRPr b="1" dirty="0">
              <a:latin typeface="+mj-lt"/>
            </a:endParaRPr>
          </a:p>
        </p:txBody>
      </p:sp>
      <p:pic>
        <p:nvPicPr>
          <p:cNvPr id="34" name="Image 0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3581050" y="1674546"/>
            <a:ext cx="2848325" cy="1777566"/>
          </a:xfrm>
          <a:prstGeom prst="rect">
            <a:avLst/>
          </a:prstGeom>
        </p:spPr>
      </p:pic>
      <p:sp>
        <p:nvSpPr>
          <p:cNvPr id="16" name="Text 1">
            <a:extLst>
              <a:ext uri="{FF2B5EF4-FFF2-40B4-BE49-F238E27FC236}">
                <a16:creationId xmlns:a16="http://schemas.microsoft.com/office/drawing/2014/main" id="{5B7A9C4A-C657-8FD5-D470-8AD91E0C28C3}"/>
              </a:ext>
            </a:extLst>
          </p:cNvPr>
          <p:cNvSpPr/>
          <p:nvPr/>
        </p:nvSpPr>
        <p:spPr>
          <a:xfrm>
            <a:off x="2762250" y="406335"/>
            <a:ext cx="256906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02060"/>
                </a:solidFill>
                <a:latin typeface="Montserrat" panose="00000500000000000000" pitchFamily="2" charset="0"/>
                <a:ea typeface="Arial" pitchFamily="34" charset="-122"/>
                <a:cs typeface="Arial" pitchFamily="34" charset="-120"/>
              </a:rPr>
              <a:t>BIC BILDUNGSCENTER</a:t>
            </a:r>
            <a:endParaRPr lang="en-US" sz="2000" dirty="0">
              <a:solidFill>
                <a:srgbClr val="002060"/>
              </a:solidFill>
              <a:latin typeface="Montserrat" panose="00000500000000000000" pitchFamily="2" charset="0"/>
            </a:endParaRPr>
          </a:p>
        </p:txBody>
      </p:sp>
      <p:pic>
        <p:nvPicPr>
          <p:cNvPr id="18" name="Image 0" descr="/mnt/data/mid_extract/ppt/media/image-1-1.png">
            <a:extLst>
              <a:ext uri="{FF2B5EF4-FFF2-40B4-BE49-F238E27FC236}">
                <a16:creationId xmlns:a16="http://schemas.microsoft.com/office/drawing/2014/main" id="{92AB8597-92AB-29F7-B8E2-4752CCB54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007" y="219456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5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498F44-05C2-446B-BCD1-CFC332D17100}"/>
              </a:ext>
            </a:extLst>
          </p:cNvPr>
          <p:cNvSpPr>
            <a:spLocks noGrp="1"/>
          </p:cNvSpPr>
          <p:nvPr/>
        </p:nvSpPr>
        <p:spPr>
          <a:xfrm>
            <a:off x="470493" y="465247"/>
            <a:ext cx="605790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b="1" dirty="0">
                <a:solidFill>
                  <a:srgbClr val="0A3761"/>
                </a:solidFill>
                <a:latin typeface="Montserrat"/>
              </a:rPr>
              <a:t>WAS MÖCHTEST DU GERADE ERREICHEN?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17B899-B6B7-4F87-8DDF-696F8F16B3FD}"/>
              </a:ext>
            </a:extLst>
          </p:cNvPr>
          <p:cNvSpPr>
            <a:spLocks noGrp="1"/>
          </p:cNvSpPr>
          <p:nvPr/>
        </p:nvSpPr>
        <p:spPr>
          <a:xfrm>
            <a:off x="440464" y="1048033"/>
            <a:ext cx="6057900" cy="7680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F28C28"/>
                </a:solidFill>
                <a:latin typeface="Montserrat"/>
              </a:rPr>
              <a:t>Wähle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nach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deinem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Ziel</a:t>
            </a:r>
            <a:r>
              <a:rPr lang="de-DE" sz="2000" b="1" dirty="0">
                <a:solidFill>
                  <a:srgbClr val="F28C28"/>
                </a:solidFill>
                <a:latin typeface="Montserrat"/>
              </a:rPr>
              <a:t>,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dann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wird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der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passende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Weg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klar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85E6F-F89C-4A49-8AB4-28F7CAB67A21}"/>
              </a:ext>
            </a:extLst>
          </p:cNvPr>
          <p:cNvSpPr>
            <a:spLocks noGrp="1"/>
          </p:cNvSpPr>
          <p:nvPr/>
        </p:nvSpPr>
        <p:spPr>
          <a:xfrm>
            <a:off x="429252" y="1913534"/>
            <a:ext cx="6057900" cy="8291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Nicht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jedes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Mentoring hat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denselben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Schwerpunkt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. </a:t>
            </a:r>
            <a:endParaRPr lang="de-DE" sz="1600" b="1" dirty="0">
              <a:solidFill>
                <a:srgbClr val="0A3761"/>
              </a:solidFill>
              <a:latin typeface="Montserrat" panose="00000500000000000000" pitchFamily="2" charset="0"/>
            </a:endParaRPr>
          </a:p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Hier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siehst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du auf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einen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Blick, welches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Programm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</a:t>
            </a:r>
            <a:endParaRPr lang="de-AT" sz="1600" b="1" dirty="0">
              <a:solidFill>
                <a:srgbClr val="0A3761"/>
              </a:solidFill>
              <a:latin typeface="Montserrat" panose="00000500000000000000" pitchFamily="2" charset="0"/>
            </a:endParaRPr>
          </a:p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wofür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</a:rPr>
              <a:t>steht</a:t>
            </a: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735963-7F74-4612-B0EA-92079F1C035A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F4FD37-C5B6-4117-A3A3-65933B1DED8C}"/>
              </a:ext>
            </a:extLst>
          </p:cNvPr>
          <p:cNvSpPr>
            <a:spLocks noGrp="1"/>
          </p:cNvSpPr>
          <p:nvPr/>
        </p:nvSpPr>
        <p:spPr>
          <a:xfrm>
            <a:off x="604838" y="3090707"/>
            <a:ext cx="2800350" cy="187244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AA5651-4489-41ED-A555-5FC32A77F39D}"/>
              </a:ext>
            </a:extLst>
          </p:cNvPr>
          <p:cNvSpPr>
            <a:spLocks noGrp="1"/>
          </p:cNvSpPr>
          <p:nvPr/>
        </p:nvSpPr>
        <p:spPr>
          <a:xfrm>
            <a:off x="1819275" y="2972560"/>
            <a:ext cx="514350" cy="2857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4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Montserrat" panose="00000500000000000000" pitchFamily="2" charset="0"/>
                <a:ea typeface="Arial"/>
                <a:cs typeface="Arial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F0F31-E298-4DBA-9E2C-BDF661F26640}"/>
              </a:ext>
            </a:extLst>
          </p:cNvPr>
          <p:cNvSpPr>
            <a:spLocks noGrp="1"/>
          </p:cNvSpPr>
          <p:nvPr/>
        </p:nvSpPr>
        <p:spPr>
          <a:xfrm>
            <a:off x="923498" y="3243558"/>
            <a:ext cx="234315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25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Business Cross Mentoring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70D7D4-F98D-4320-B014-8A42F176BFF8}"/>
              </a:ext>
            </a:extLst>
          </p:cNvPr>
          <p:cNvSpPr>
            <a:spLocks noGrp="1"/>
          </p:cNvSpPr>
          <p:nvPr/>
        </p:nvSpPr>
        <p:spPr>
          <a:xfrm>
            <a:off x="872365" y="3999759"/>
            <a:ext cx="2343150" cy="1329595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A3761"/>
                </a:solidFill>
                <a:latin typeface="+mj-lt"/>
              </a:rPr>
              <a:t>Ich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möchte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mich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beruflich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klarer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positionieren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,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sichtbarer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werden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meinen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nächsten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Karriereschritt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vorbereiten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.</a:t>
            </a:r>
            <a:endParaRPr sz="1500" b="1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718EC88-A9AC-4139-BDEA-0E45661FE088}"/>
              </a:ext>
            </a:extLst>
          </p:cNvPr>
          <p:cNvSpPr>
            <a:spLocks noGrp="1"/>
          </p:cNvSpPr>
          <p:nvPr/>
        </p:nvSpPr>
        <p:spPr>
          <a:xfrm>
            <a:off x="3571875" y="3046396"/>
            <a:ext cx="2800350" cy="189508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11233C-01C5-418B-A0B6-440CE2A2289A}"/>
              </a:ext>
            </a:extLst>
          </p:cNvPr>
          <p:cNvSpPr>
            <a:spLocks noGrp="1"/>
          </p:cNvSpPr>
          <p:nvPr/>
        </p:nvSpPr>
        <p:spPr>
          <a:xfrm>
            <a:off x="4714875" y="2937552"/>
            <a:ext cx="514350" cy="2857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4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Montserrat" panose="00000500000000000000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1C4649-7B77-40C2-ADDE-B8B9147A664D}"/>
              </a:ext>
            </a:extLst>
          </p:cNvPr>
          <p:cNvSpPr>
            <a:spLocks noGrp="1"/>
          </p:cNvSpPr>
          <p:nvPr/>
        </p:nvSpPr>
        <p:spPr>
          <a:xfrm>
            <a:off x="3700698" y="3227707"/>
            <a:ext cx="253270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25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02060"/>
                </a:solidFill>
                <a:latin typeface="Montserrat"/>
              </a:rPr>
              <a:t>Next Generation </a:t>
            </a:r>
            <a:r>
              <a:rPr lang="de-DE" sz="1600" b="1" dirty="0">
                <a:solidFill>
                  <a:srgbClr val="002060"/>
                </a:solidFill>
                <a:latin typeface="Montserrat"/>
              </a:rPr>
              <a:t>Frauen 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Styria</a:t>
            </a:r>
            <a:r>
              <a:rPr lang="de-DE" sz="1600" b="1" dirty="0">
                <a:solidFill>
                  <a:srgbClr val="002060"/>
                </a:solidFill>
                <a:latin typeface="Montserrat"/>
              </a:rPr>
              <a:t> Mentoring</a:t>
            </a:r>
            <a:endParaRPr sz="1600" b="1" dirty="0">
              <a:solidFill>
                <a:srgbClr val="002060"/>
              </a:solidFill>
              <a:latin typeface="Montserra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BA0BD5-99CF-40FE-8A58-A0FBA24C51F4}"/>
              </a:ext>
            </a:extLst>
          </p:cNvPr>
          <p:cNvSpPr>
            <a:spLocks noGrp="1"/>
          </p:cNvSpPr>
          <p:nvPr/>
        </p:nvSpPr>
        <p:spPr>
          <a:xfrm>
            <a:off x="3905250" y="3991891"/>
            <a:ext cx="2343150" cy="11141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A3761"/>
                </a:solidFill>
                <a:latin typeface="+mj-lt"/>
              </a:rPr>
              <a:t>Ich bin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eine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Frau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mit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Potenzial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möchte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Chancen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nutzen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,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Verantwortung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übernehmen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und mein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Netzwerk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stärken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.</a:t>
            </a:r>
            <a:endParaRPr sz="1500" b="1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F97A80D-1E97-4777-A9AD-6A4D1EFB294E}"/>
              </a:ext>
            </a:extLst>
          </p:cNvPr>
          <p:cNvSpPr>
            <a:spLocks noGrp="1"/>
          </p:cNvSpPr>
          <p:nvPr/>
        </p:nvSpPr>
        <p:spPr>
          <a:xfrm>
            <a:off x="542925" y="5048313"/>
            <a:ext cx="2800350" cy="199892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C9C339-756F-477C-82BF-B593F89E4725}"/>
              </a:ext>
            </a:extLst>
          </p:cNvPr>
          <p:cNvSpPr>
            <a:spLocks noGrp="1"/>
          </p:cNvSpPr>
          <p:nvPr/>
        </p:nvSpPr>
        <p:spPr>
          <a:xfrm>
            <a:off x="1786765" y="5346571"/>
            <a:ext cx="514350" cy="2857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4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Montserrat" panose="00000500000000000000" pitchFamily="2" charset="0"/>
                <a:ea typeface="Arial"/>
                <a:cs typeface="Arial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9F92E3-BFB4-4DD3-AADA-3938E2E5C82E}"/>
              </a:ext>
            </a:extLst>
          </p:cNvPr>
          <p:cNvSpPr>
            <a:spLocks noGrp="1"/>
          </p:cNvSpPr>
          <p:nvPr/>
        </p:nvSpPr>
        <p:spPr>
          <a:xfrm>
            <a:off x="833438" y="5597574"/>
            <a:ext cx="234315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25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/>
              </a:rPr>
              <a:t>Leadershi</a:t>
            </a:r>
            <a:r>
              <a:rPr lang="de-DE" sz="1600" b="1" dirty="0">
                <a:solidFill>
                  <a:srgbClr val="0A3761"/>
                </a:solidFill>
                <a:latin typeface="Montserrat"/>
              </a:rPr>
              <a:t>p Value Cross Mentoring</a:t>
            </a:r>
            <a:endParaRPr sz="1600" b="1" dirty="0">
              <a:solidFill>
                <a:srgbClr val="0A3761"/>
              </a:solidFill>
              <a:latin typeface="Montserra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7819BC-C223-4621-B146-195923533AC5}"/>
              </a:ext>
            </a:extLst>
          </p:cNvPr>
          <p:cNvSpPr>
            <a:spLocks noGrp="1"/>
          </p:cNvSpPr>
          <p:nvPr/>
        </p:nvSpPr>
        <p:spPr>
          <a:xfrm>
            <a:off x="771525" y="6216328"/>
            <a:ext cx="2343150" cy="1329595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Ich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möchte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Führung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übernehmen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oder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sicherer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führen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–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mit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Coaching, Mentoring und 10 ECTS.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0C2FD2A-BF5B-4F58-9CAA-330146E403A3}"/>
              </a:ext>
            </a:extLst>
          </p:cNvPr>
          <p:cNvSpPr>
            <a:spLocks noGrp="1"/>
          </p:cNvSpPr>
          <p:nvPr/>
        </p:nvSpPr>
        <p:spPr>
          <a:xfrm>
            <a:off x="3533775" y="5082392"/>
            <a:ext cx="2800350" cy="199892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AA085B-1025-438D-805B-1DA421CB3FC1}"/>
              </a:ext>
            </a:extLst>
          </p:cNvPr>
          <p:cNvSpPr>
            <a:spLocks noGrp="1"/>
          </p:cNvSpPr>
          <p:nvPr/>
        </p:nvSpPr>
        <p:spPr>
          <a:xfrm>
            <a:off x="4714875" y="5329354"/>
            <a:ext cx="514350" cy="2857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4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Montserrat" panose="00000500000000000000" pitchFamily="2" charset="0"/>
                <a:ea typeface="Arial"/>
                <a:cs typeface="Arial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833906-3D6C-45EE-9366-9A7C9768B147}"/>
              </a:ext>
            </a:extLst>
          </p:cNvPr>
          <p:cNvSpPr>
            <a:spLocks noGrp="1"/>
          </p:cNvSpPr>
          <p:nvPr/>
        </p:nvSpPr>
        <p:spPr>
          <a:xfrm>
            <a:off x="3762375" y="5634295"/>
            <a:ext cx="234315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25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</a:rPr>
              <a:t>Connect &amp; Grow Circle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94DC45-638E-40EA-8E4A-5D0E61E8EB5A}"/>
              </a:ext>
            </a:extLst>
          </p:cNvPr>
          <p:cNvSpPr>
            <a:spLocks noGrp="1"/>
          </p:cNvSpPr>
          <p:nvPr/>
        </p:nvSpPr>
        <p:spPr>
          <a:xfrm>
            <a:off x="3795477" y="6216328"/>
            <a:ext cx="2343150" cy="1114151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A3761"/>
                </a:solidFill>
                <a:latin typeface="+mj-lt"/>
              </a:rPr>
              <a:t>Ich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möchte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zuerst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kompakt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an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Positionierung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,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Netzwerk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Selbstwirksamkeit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</a:rPr>
              <a:t>arbeiten</a:t>
            </a:r>
            <a:r>
              <a:rPr sz="1500" b="1" dirty="0">
                <a:solidFill>
                  <a:srgbClr val="0A3761"/>
                </a:solidFill>
                <a:latin typeface="+mj-lt"/>
              </a:rPr>
              <a:t>.</a:t>
            </a:r>
            <a:endParaRPr sz="1500" b="1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1F11DDA-CA91-46BE-B8A3-598BF27A7E74}"/>
              </a:ext>
            </a:extLst>
          </p:cNvPr>
          <p:cNvSpPr>
            <a:spLocks noGrp="1"/>
          </p:cNvSpPr>
          <p:nvPr/>
        </p:nvSpPr>
        <p:spPr>
          <a:xfrm>
            <a:off x="2133600" y="7178059"/>
            <a:ext cx="2800350" cy="216608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A664C1-C294-4514-87D5-5AA3F4F0C991}"/>
              </a:ext>
            </a:extLst>
          </p:cNvPr>
          <p:cNvSpPr>
            <a:spLocks noGrp="1"/>
          </p:cNvSpPr>
          <p:nvPr/>
        </p:nvSpPr>
        <p:spPr>
          <a:xfrm>
            <a:off x="3248025" y="7271576"/>
            <a:ext cx="514350" cy="2857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4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56555E-1AA5-4C36-9F02-B5F717B51C0F}"/>
              </a:ext>
            </a:extLst>
          </p:cNvPr>
          <p:cNvSpPr>
            <a:spLocks noGrp="1"/>
          </p:cNvSpPr>
          <p:nvPr/>
        </p:nvSpPr>
        <p:spPr>
          <a:xfrm>
            <a:off x="2327868" y="7569160"/>
            <a:ext cx="234315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25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</a:rPr>
              <a:t>Coaching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969379-BA4E-48A5-A0CF-3698402621F5}"/>
              </a:ext>
            </a:extLst>
          </p:cNvPr>
          <p:cNvSpPr>
            <a:spLocks noGrp="1"/>
          </p:cNvSpPr>
          <p:nvPr/>
        </p:nvSpPr>
        <p:spPr>
          <a:xfrm>
            <a:off x="2362200" y="7880584"/>
            <a:ext cx="2343150" cy="8987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 lnSpcReduction="10000"/>
          </a:bodyPr>
          <a:lstStyle/>
          <a:p>
            <a:pPr algn="ctr"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Ich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habe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ein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konkretes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Thema und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möchte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gezielt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mit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Coaching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oder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Workshops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daran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500" b="1" dirty="0" err="1">
                <a:solidFill>
                  <a:srgbClr val="0A3761"/>
                </a:solidFill>
                <a:latin typeface="+mj-lt"/>
                <a:cs typeface="Arial"/>
              </a:rPr>
              <a:t>arbeiten</a:t>
            </a:r>
            <a:r>
              <a:rPr sz="1500" b="1" dirty="0">
                <a:solidFill>
                  <a:srgbClr val="0A3761"/>
                </a:solidFill>
                <a:latin typeface="+mj-lt"/>
                <a:cs typeface="Arial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FA5530-25F4-48E9-A3E5-C61936D8E0DE}"/>
              </a:ext>
            </a:extLst>
          </p:cNvPr>
          <p:cNvSpPr>
            <a:spLocks noGrp="1"/>
          </p:cNvSpPr>
          <p:nvPr/>
        </p:nvSpPr>
        <p:spPr>
          <a:xfrm>
            <a:off x="737193" y="9219440"/>
            <a:ext cx="552450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+mj-lt"/>
              </a:rPr>
              <a:t>Du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bist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noch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nicht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sicher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?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Gemeinsam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klären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wir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welches Format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zu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deinem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Ziel und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deiner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aktuellen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Situation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passt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.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C65BC8B-956C-1AEC-EB9F-D6D69192C631}"/>
              </a:ext>
            </a:extLst>
          </p:cNvPr>
          <p:cNvSpPr/>
          <p:nvPr/>
        </p:nvSpPr>
        <p:spPr>
          <a:xfrm>
            <a:off x="2610857" y="10192361"/>
            <a:ext cx="1694691" cy="161863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50" dirty="0">
              <a:solidFill>
                <a:srgbClr val="0000FF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de-AT" sz="1200" b="1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Erstgespräch | BIC Bildungscenter</a:t>
            </a:r>
            <a:endParaRPr lang="de-AT" sz="1200" b="1" dirty="0">
              <a:solidFill>
                <a:schemeClr val="tx2"/>
              </a:solidFill>
            </a:endParaRPr>
          </a:p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23001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77C994-9E8E-45B5-9CF4-D6DDF005D813}"/>
              </a:ext>
            </a:extLst>
          </p:cNvPr>
          <p:cNvSpPr>
            <a:spLocks noGrp="1"/>
          </p:cNvSpPr>
          <p:nvPr/>
        </p:nvSpPr>
        <p:spPr>
          <a:xfrm>
            <a:off x="400050" y="439165"/>
            <a:ext cx="605790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BUSINESS CROSS MENTORING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5763A-E7CF-4309-975F-16CA7759A0F3}"/>
              </a:ext>
            </a:extLst>
          </p:cNvPr>
          <p:cNvSpPr>
            <a:spLocks noGrp="1"/>
          </p:cNvSpPr>
          <p:nvPr/>
        </p:nvSpPr>
        <p:spPr>
          <a:xfrm>
            <a:off x="389424" y="1102965"/>
            <a:ext cx="6353175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Für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Karriere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,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Positionierung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und </a:t>
            </a:r>
            <a:endParaRPr lang="de-DE" sz="2000" b="1" dirty="0">
              <a:solidFill>
                <a:srgbClr val="F28C28"/>
              </a:solidFill>
              <a:latin typeface="Montserrat"/>
            </a:endParaRPr>
          </a:p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externe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Perspektiven</a:t>
            </a:r>
            <a:endParaRPr sz="2000" b="1" dirty="0">
              <a:solidFill>
                <a:srgbClr val="F28C28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7E562-C574-4993-BB48-E90F2E2ABDE6}"/>
              </a:ext>
            </a:extLst>
          </p:cNvPr>
          <p:cNvSpPr>
            <a:spLocks noGrp="1"/>
          </p:cNvSpPr>
          <p:nvPr/>
        </p:nvSpPr>
        <p:spPr>
          <a:xfrm>
            <a:off x="389424" y="1960397"/>
            <a:ext cx="605790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0A3761"/>
                </a:solidFill>
                <a:latin typeface="+mj-lt"/>
              </a:rPr>
              <a:t>Für Menschen, die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beruflich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weiterkommen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, </a:t>
            </a:r>
            <a:endParaRPr lang="de-DE" sz="2000" b="1" dirty="0">
              <a:solidFill>
                <a:srgbClr val="0A3761"/>
              </a:solidFill>
              <a:latin typeface="+mj-lt"/>
            </a:endParaRPr>
          </a:p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0A3761"/>
                </a:solidFill>
                <a:latin typeface="+mj-lt"/>
              </a:rPr>
              <a:t>ihre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Stärken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sichtbar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machen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und den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nächsten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Karriereschritt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bewusst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gestalten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möchten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D46E26-87CB-40FA-9C03-9AE8E49A5678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03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475476B-ABD8-4A09-A196-2FE8693C5695}"/>
              </a:ext>
            </a:extLst>
          </p:cNvPr>
          <p:cNvSpPr>
            <a:spLocks noGrp="1"/>
          </p:cNvSpPr>
          <p:nvPr/>
        </p:nvSpPr>
        <p:spPr>
          <a:xfrm>
            <a:off x="590550" y="3301789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>
              <a:latin typeface="Montserrat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76882-0BAE-4BBC-9DEF-7328C382C623}"/>
              </a:ext>
            </a:extLst>
          </p:cNvPr>
          <p:cNvSpPr>
            <a:spLocks noGrp="1"/>
          </p:cNvSpPr>
          <p:nvPr/>
        </p:nvSpPr>
        <p:spPr>
          <a:xfrm>
            <a:off x="876300" y="3635443"/>
            <a:ext cx="5314950" cy="41213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b="1" dirty="0">
                <a:solidFill>
                  <a:srgbClr val="0A3761"/>
                </a:solidFill>
                <a:latin typeface="Montserrat"/>
              </a:rPr>
              <a:t>Für dich, wenn dich das beschäftigt…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F6D4BD-0177-4869-AF7E-ACE2A24B2459}"/>
              </a:ext>
            </a:extLst>
          </p:cNvPr>
          <p:cNvSpPr>
            <a:spLocks noGrp="1"/>
          </p:cNvSpPr>
          <p:nvPr/>
        </p:nvSpPr>
        <p:spPr>
          <a:xfrm>
            <a:off x="865673" y="4047577"/>
            <a:ext cx="5219537" cy="12961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dirty="0">
                <a:solidFill>
                  <a:srgbClr val="0A3761"/>
                </a:solidFill>
                <a:latin typeface="+mj-lt"/>
              </a:rPr>
              <a:t>• du dich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beruflich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klarer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positionieren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willst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ehrliches</a:t>
            </a:r>
            <a:r>
              <a:rPr sz="1600" dirty="0">
                <a:solidFill>
                  <a:srgbClr val="0A3761"/>
                </a:solidFill>
                <a:latin typeface="+mj-lt"/>
              </a:rPr>
              <a:t> Sparring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suchst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neue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Perspektiven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von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außen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brauchst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dein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Netzwerk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gezielt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erweitern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möchtest</a:t>
            </a:r>
            <a:endParaRPr sz="1600" dirty="0">
              <a:solidFill>
                <a:srgbClr val="0A3761"/>
              </a:solidFill>
              <a:latin typeface="+mj-lt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98274BA-7733-4464-88FC-47CA45F3C20C}"/>
              </a:ext>
            </a:extLst>
          </p:cNvPr>
          <p:cNvSpPr>
            <a:spLocks noGrp="1"/>
          </p:cNvSpPr>
          <p:nvPr/>
        </p:nvSpPr>
        <p:spPr>
          <a:xfrm>
            <a:off x="571500" y="5845324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72EF6-270A-4F34-9AC1-4E5C456459E5}"/>
              </a:ext>
            </a:extLst>
          </p:cNvPr>
          <p:cNvSpPr>
            <a:spLocks noGrp="1"/>
          </p:cNvSpPr>
          <p:nvPr/>
        </p:nvSpPr>
        <p:spPr>
          <a:xfrm>
            <a:off x="876300" y="6136700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</a:rPr>
              <a:t>Der </a:t>
            </a:r>
            <a:r>
              <a:rPr sz="1600" b="1" dirty="0" err="1">
                <a:solidFill>
                  <a:srgbClr val="0A3761"/>
                </a:solidFill>
                <a:latin typeface="Montserrat"/>
              </a:rPr>
              <a:t>Schwerpunkt</a:t>
            </a:r>
            <a:r>
              <a:rPr lang="de-DE" sz="1600" b="1" dirty="0">
                <a:solidFill>
                  <a:srgbClr val="0A3761"/>
                </a:solidFill>
                <a:latin typeface="Montserrat"/>
              </a:rPr>
              <a:t> und was du bekommst…</a:t>
            </a:r>
            <a:endParaRPr sz="1600" b="1" dirty="0">
              <a:solidFill>
                <a:srgbClr val="0A3761"/>
              </a:solidFill>
              <a:latin typeface="Montserra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47B863-B434-4EA1-B76B-0497E2A55476}"/>
              </a:ext>
            </a:extLst>
          </p:cNvPr>
          <p:cNvSpPr>
            <a:spLocks noGrp="1"/>
          </p:cNvSpPr>
          <p:nvPr/>
        </p:nvSpPr>
        <p:spPr>
          <a:xfrm>
            <a:off x="865674" y="6563112"/>
            <a:ext cx="5105400" cy="12961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dirty="0">
                <a:solidFill>
                  <a:srgbClr val="0A3761"/>
                </a:solidFill>
                <a:latin typeface="+mj-lt"/>
              </a:rPr>
              <a:t>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Karriere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&amp;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Positionierung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Sichtbarkeit</a:t>
            </a:r>
            <a:r>
              <a:rPr sz="1600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Wirkung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externe Mentor:innen
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persönliche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Coachings</a:t>
            </a:r>
            <a:r>
              <a:rPr sz="1600" dirty="0">
                <a:solidFill>
                  <a:srgbClr val="0A3761"/>
                </a:solidFill>
                <a:latin typeface="+mj-lt"/>
              </a:rPr>
              <a:t> und Workshops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2AACA51-795F-4500-A6FF-5210057780B6}"/>
              </a:ext>
            </a:extLst>
          </p:cNvPr>
          <p:cNvSpPr>
            <a:spLocks noGrp="1"/>
          </p:cNvSpPr>
          <p:nvPr/>
        </p:nvSpPr>
        <p:spPr>
          <a:xfrm>
            <a:off x="590550" y="8353120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A72D8D-4170-4E37-B511-4DE8A1328204}"/>
              </a:ext>
            </a:extLst>
          </p:cNvPr>
          <p:cNvSpPr>
            <a:spLocks noGrp="1"/>
          </p:cNvSpPr>
          <p:nvPr/>
        </p:nvSpPr>
        <p:spPr>
          <a:xfrm>
            <a:off x="895350" y="8661671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0A3761"/>
                </a:solidFill>
                <a:latin typeface="Montserrat"/>
              </a:rPr>
              <a:t>Das verändert sich für dich….</a:t>
            </a:r>
            <a:endParaRPr sz="16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258E0A-E230-41C3-9BE3-7959A1F73023}"/>
              </a:ext>
            </a:extLst>
          </p:cNvPr>
          <p:cNvSpPr>
            <a:spLocks noGrp="1"/>
          </p:cNvSpPr>
          <p:nvPr/>
        </p:nvSpPr>
        <p:spPr>
          <a:xfrm>
            <a:off x="895350" y="9028697"/>
            <a:ext cx="5105400" cy="12961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dirty="0">
                <a:solidFill>
                  <a:srgbClr val="0A3761"/>
                </a:solidFill>
                <a:latin typeface="+mj-lt"/>
              </a:rPr>
              <a:t>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mehr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Klarheit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über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deinen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Weg
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eine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stärkere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berufliche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Positionierung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neue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Kontakte</a:t>
            </a:r>
            <a:r>
              <a:rPr sz="1600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Perspektiven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mehr</a:t>
            </a:r>
            <a:r>
              <a:rPr sz="1600" dirty="0">
                <a:solidFill>
                  <a:srgbClr val="0A3761"/>
                </a:solidFill>
                <a:latin typeface="+mj-lt"/>
              </a:rPr>
              <a:t> Mut für den </a:t>
            </a:r>
            <a:r>
              <a:rPr sz="1600" dirty="0" err="1">
                <a:solidFill>
                  <a:srgbClr val="0A3761"/>
                </a:solidFill>
                <a:latin typeface="+mj-lt"/>
              </a:rPr>
              <a:t>nächsten</a:t>
            </a:r>
            <a:r>
              <a:rPr sz="1600" dirty="0">
                <a:solidFill>
                  <a:srgbClr val="0A3761"/>
                </a:solidFill>
                <a:latin typeface="+mj-lt"/>
              </a:rPr>
              <a:t> Schritt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E16B5C-4005-4E4F-834E-7F00E0BBB794}"/>
              </a:ext>
            </a:extLst>
          </p:cNvPr>
          <p:cNvSpPr>
            <a:spLocks noGrp="1"/>
          </p:cNvSpPr>
          <p:nvPr/>
        </p:nvSpPr>
        <p:spPr>
          <a:xfrm>
            <a:off x="590550" y="10864569"/>
            <a:ext cx="5715000" cy="811615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 fontScale="77500" lnSpcReduction="20000"/>
          </a:bodyPr>
          <a:lstStyle/>
          <a:p>
            <a:pPr algn="ctr">
              <a:lnSpc>
                <a:spcPct val="120000"/>
              </a:lnSpc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F28C28"/>
                </a:solidFill>
              </a:rPr>
              <a:t>Passend</a:t>
            </a:r>
            <a:r>
              <a:rPr sz="2000" b="1" dirty="0">
                <a:solidFill>
                  <a:srgbClr val="F28C28"/>
                </a:solidFill>
              </a:rPr>
              <a:t>, </a:t>
            </a:r>
            <a:r>
              <a:rPr sz="2000" b="1" dirty="0" err="1">
                <a:solidFill>
                  <a:srgbClr val="F28C28"/>
                </a:solidFill>
              </a:rPr>
              <a:t>wenn</a:t>
            </a:r>
            <a:r>
              <a:rPr sz="2000" b="1" dirty="0">
                <a:solidFill>
                  <a:srgbClr val="F28C28"/>
                </a:solidFill>
              </a:rPr>
              <a:t> du </a:t>
            </a:r>
            <a:r>
              <a:rPr sz="2000" b="1" dirty="0" err="1">
                <a:solidFill>
                  <a:srgbClr val="F28C28"/>
                </a:solidFill>
              </a:rPr>
              <a:t>sagst</a:t>
            </a:r>
            <a:r>
              <a:rPr sz="2000" b="1" dirty="0">
                <a:solidFill>
                  <a:srgbClr val="F28C28"/>
                </a:solidFill>
              </a:rPr>
              <a:t>: </a:t>
            </a:r>
            <a:endParaRPr lang="de-DE" sz="2000" b="1" dirty="0">
              <a:solidFill>
                <a:srgbClr val="F28C28"/>
              </a:solidFill>
            </a:endParaRPr>
          </a:p>
          <a:p>
            <a:pPr algn="ctr">
              <a:lnSpc>
                <a:spcPct val="120000"/>
              </a:lnSpc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</a:rPr>
              <a:t>Ich will </a:t>
            </a:r>
            <a:r>
              <a:rPr sz="2000" b="1" dirty="0" err="1">
                <a:solidFill>
                  <a:srgbClr val="F28C28"/>
                </a:solidFill>
              </a:rPr>
              <a:t>beruflich</a:t>
            </a:r>
            <a:r>
              <a:rPr sz="2000" b="1" dirty="0">
                <a:solidFill>
                  <a:srgbClr val="F28C28"/>
                </a:solidFill>
              </a:rPr>
              <a:t> </a:t>
            </a:r>
            <a:r>
              <a:rPr sz="2000" b="1" dirty="0" err="1">
                <a:solidFill>
                  <a:srgbClr val="F28C28"/>
                </a:solidFill>
              </a:rPr>
              <a:t>weiterkommen</a:t>
            </a:r>
            <a:r>
              <a:rPr sz="2000" b="1" dirty="0">
                <a:solidFill>
                  <a:srgbClr val="F28C28"/>
                </a:solidFill>
              </a:rPr>
              <a:t> und mein </a:t>
            </a:r>
            <a:r>
              <a:rPr sz="2000" b="1" dirty="0" err="1">
                <a:solidFill>
                  <a:srgbClr val="F28C28"/>
                </a:solidFill>
              </a:rPr>
              <a:t>Potenzial</a:t>
            </a:r>
            <a:r>
              <a:rPr sz="2000" b="1" dirty="0">
                <a:solidFill>
                  <a:srgbClr val="F28C28"/>
                </a:solidFill>
              </a:rPr>
              <a:t> </a:t>
            </a:r>
            <a:r>
              <a:rPr sz="2000" b="1" dirty="0" err="1">
                <a:solidFill>
                  <a:srgbClr val="F28C28"/>
                </a:solidFill>
              </a:rPr>
              <a:t>sichtbarer</a:t>
            </a:r>
            <a:r>
              <a:rPr sz="2000" b="1" dirty="0">
                <a:solidFill>
                  <a:srgbClr val="F28C28"/>
                </a:solidFill>
              </a:rPr>
              <a:t> </a:t>
            </a:r>
            <a:r>
              <a:rPr sz="2000" b="1" dirty="0" err="1">
                <a:solidFill>
                  <a:srgbClr val="F28C28"/>
                </a:solidFill>
              </a:rPr>
              <a:t>machen</a:t>
            </a:r>
            <a:r>
              <a:rPr sz="2000" b="1" dirty="0">
                <a:solidFill>
                  <a:srgbClr val="F28C28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385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77C994-9E8E-45B5-9CF4-D6DDF005D813}"/>
              </a:ext>
            </a:extLst>
          </p:cNvPr>
          <p:cNvSpPr>
            <a:spLocks noGrp="1"/>
          </p:cNvSpPr>
          <p:nvPr/>
        </p:nvSpPr>
        <p:spPr>
          <a:xfrm>
            <a:off x="334735" y="482533"/>
            <a:ext cx="6523265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 panose="00000500000000000000" pitchFamily="2" charset="0"/>
                <a:cs typeface="Arial"/>
              </a:rPr>
              <a:t>NEXT GENERATION </a:t>
            </a:r>
            <a:r>
              <a:rPr lang="de-DE" sz="2400" b="1" dirty="0">
                <a:solidFill>
                  <a:srgbClr val="0A3761"/>
                </a:solidFill>
                <a:latin typeface="Montserrat" panose="00000500000000000000" pitchFamily="2" charset="0"/>
                <a:cs typeface="Arial"/>
              </a:rPr>
              <a:t>FRAUEN</a:t>
            </a:r>
            <a:endParaRPr lang="de-AT" sz="2400" b="1" dirty="0">
              <a:solidFill>
                <a:srgbClr val="0A3761"/>
              </a:solidFill>
              <a:latin typeface="Montserrat" panose="00000500000000000000" pitchFamily="2" charset="0"/>
              <a:cs typeface="Arial"/>
            </a:endParaRPr>
          </a:p>
          <a:p>
            <a:pPr algn="ctr"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 panose="00000500000000000000" pitchFamily="2" charset="0"/>
                <a:cs typeface="Arial"/>
              </a:rPr>
              <a:t>STYRIA CROSS MENTORING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35763A-E7CF-4309-975F-16CA7759A0F3}"/>
              </a:ext>
            </a:extLst>
          </p:cNvPr>
          <p:cNvSpPr>
            <a:spLocks noGrp="1"/>
          </p:cNvSpPr>
          <p:nvPr/>
        </p:nvSpPr>
        <p:spPr>
          <a:xfrm>
            <a:off x="400050" y="1523196"/>
            <a:ext cx="6057900" cy="3447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1725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Für Frauen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mit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Potenzial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,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Sichtbarkeit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und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Verantwortung</a:t>
            </a:r>
            <a:endParaRPr sz="2000" b="1" dirty="0">
              <a:solidFill>
                <a:srgbClr val="F28C28"/>
              </a:solidFill>
              <a:latin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7E562-C574-4993-BB48-E90F2E2ABDE6}"/>
              </a:ext>
            </a:extLst>
          </p:cNvPr>
          <p:cNvSpPr>
            <a:spLocks noGrp="1"/>
          </p:cNvSpPr>
          <p:nvPr/>
        </p:nvSpPr>
        <p:spPr>
          <a:xfrm>
            <a:off x="441709" y="2388010"/>
            <a:ext cx="605790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+mj-lt"/>
              </a:rPr>
              <a:t>Für Frauen, die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mehr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aus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ihren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Möglichkeiten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machen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,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Verantwortung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übernehmen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und die Zukunft der Steiermark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mitgestalten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</a:rPr>
              <a:t>wollen</a:t>
            </a:r>
            <a:r>
              <a:rPr sz="1600" b="1" dirty="0">
                <a:solidFill>
                  <a:srgbClr val="0A3761"/>
                </a:solidFill>
                <a:latin typeface="+mj-lt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D46E26-87CB-40FA-9C03-9AE8E49A5678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04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475476B-ABD8-4A09-A196-2FE8693C5695}"/>
              </a:ext>
            </a:extLst>
          </p:cNvPr>
          <p:cNvSpPr>
            <a:spLocks noGrp="1"/>
          </p:cNvSpPr>
          <p:nvPr/>
        </p:nvSpPr>
        <p:spPr>
          <a:xfrm>
            <a:off x="571500" y="3089190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76882-0BAE-4BBC-9DEF-7328C382C623}"/>
              </a:ext>
            </a:extLst>
          </p:cNvPr>
          <p:cNvSpPr>
            <a:spLocks noGrp="1"/>
          </p:cNvSpPr>
          <p:nvPr/>
        </p:nvSpPr>
        <p:spPr>
          <a:xfrm>
            <a:off x="666750" y="3432799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0A3761"/>
                </a:solidFill>
                <a:latin typeface="Montserrat"/>
              </a:rPr>
              <a:t>Für dich, wenn dich das beschäftigt…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F6D4BD-0177-4869-AF7E-ACE2A24B2459}"/>
              </a:ext>
            </a:extLst>
          </p:cNvPr>
          <p:cNvSpPr>
            <a:spLocks noGrp="1"/>
          </p:cNvSpPr>
          <p:nvPr/>
        </p:nvSpPr>
        <p:spPr>
          <a:xfrm>
            <a:off x="666750" y="3886341"/>
            <a:ext cx="5105400" cy="12896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0A3761"/>
                </a:solidFill>
                <a:latin typeface="+mj-lt"/>
              </a:rPr>
              <a:t>• du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weißt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,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dass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mehr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in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dir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steckt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als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Frau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sichtbarer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werden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willst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mehr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Verantwortung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übernehmen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möchtest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du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ein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starkes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Frauennetzwerk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suchst</a:t>
            </a:r>
            <a:endParaRPr sz="1600" b="0" dirty="0">
              <a:solidFill>
                <a:srgbClr val="0A3761"/>
              </a:solidFill>
              <a:latin typeface="+mj-lt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98274BA-7733-4464-88FC-47CA45F3C20C}"/>
              </a:ext>
            </a:extLst>
          </p:cNvPr>
          <p:cNvSpPr>
            <a:spLocks noGrp="1"/>
          </p:cNvSpPr>
          <p:nvPr/>
        </p:nvSpPr>
        <p:spPr>
          <a:xfrm>
            <a:off x="571500" y="5574390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72EF6-270A-4F34-9AC1-4E5C456459E5}"/>
              </a:ext>
            </a:extLst>
          </p:cNvPr>
          <p:cNvSpPr>
            <a:spLocks noGrp="1"/>
          </p:cNvSpPr>
          <p:nvPr/>
        </p:nvSpPr>
        <p:spPr>
          <a:xfrm>
            <a:off x="800100" y="5852085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0A3761"/>
                </a:solidFill>
                <a:latin typeface="Montserrat"/>
              </a:rPr>
              <a:t>Der Schwerpunkt und was du bekommst…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47B863-B434-4EA1-B76B-0497E2A55476}"/>
              </a:ext>
            </a:extLst>
          </p:cNvPr>
          <p:cNvSpPr>
            <a:spLocks noGrp="1"/>
          </p:cNvSpPr>
          <p:nvPr/>
        </p:nvSpPr>
        <p:spPr>
          <a:xfrm>
            <a:off x="800100" y="6234839"/>
            <a:ext cx="5105400" cy="161281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lnSpc>
                <a:spcPct val="150000"/>
              </a:lnSpc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Frauenförderung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&amp;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Karrierechancen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erfahrene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Mentor:innen
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persönliches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Coaching
• Career &amp; Leadership Talks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2AACA51-795F-4500-A6FF-5210057780B6}"/>
              </a:ext>
            </a:extLst>
          </p:cNvPr>
          <p:cNvSpPr>
            <a:spLocks noGrp="1"/>
          </p:cNvSpPr>
          <p:nvPr/>
        </p:nvSpPr>
        <p:spPr>
          <a:xfrm>
            <a:off x="571500" y="8059590"/>
            <a:ext cx="5715000" cy="2286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A72D8D-4170-4E37-B511-4DE8A1328204}"/>
              </a:ext>
            </a:extLst>
          </p:cNvPr>
          <p:cNvSpPr>
            <a:spLocks noGrp="1"/>
          </p:cNvSpPr>
          <p:nvPr/>
        </p:nvSpPr>
        <p:spPr>
          <a:xfrm>
            <a:off x="800100" y="8349812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0A3761"/>
                </a:solidFill>
                <a:latin typeface="Montserrat"/>
              </a:rPr>
              <a:t>Das verändert sich für dich….</a:t>
            </a:r>
            <a:endParaRPr lang="de-DE" sz="16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258E0A-E230-41C3-9BE3-7959A1F73023}"/>
              </a:ext>
            </a:extLst>
          </p:cNvPr>
          <p:cNvSpPr>
            <a:spLocks noGrp="1"/>
          </p:cNvSpPr>
          <p:nvPr/>
        </p:nvSpPr>
        <p:spPr>
          <a:xfrm>
            <a:off x="800100" y="8690589"/>
            <a:ext cx="5105400" cy="161281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lnSpc>
                <a:spcPct val="150000"/>
              </a:lnSpc>
              <a:buNone/>
              <a:defRPr sz="127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mehr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Selbstvertrauen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klarere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berufliche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Chancen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
•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Sichtbarkeit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und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Kontakte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
• Mut, dich für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Verantwortung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zu</a:t>
            </a:r>
            <a:r>
              <a:rPr sz="1600" dirty="0">
                <a:solidFill>
                  <a:srgbClr val="0A3761"/>
                </a:solidFill>
                <a:latin typeface="+mj-lt"/>
                <a:cs typeface="Arial"/>
              </a:rPr>
              <a:t> </a:t>
            </a:r>
            <a:r>
              <a:rPr sz="1600" dirty="0" err="1">
                <a:solidFill>
                  <a:srgbClr val="0A3761"/>
                </a:solidFill>
                <a:latin typeface="+mj-lt"/>
                <a:cs typeface="Arial"/>
              </a:rPr>
              <a:t>zeigen</a:t>
            </a:r>
            <a:endParaRPr sz="1600" dirty="0">
              <a:solidFill>
                <a:srgbClr val="0A3761"/>
              </a:solidFill>
              <a:latin typeface="+mj-lt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E16B5C-4005-4E4F-834E-7F00E0BBB794}"/>
              </a:ext>
            </a:extLst>
          </p:cNvPr>
          <p:cNvSpPr>
            <a:spLocks noGrp="1"/>
          </p:cNvSpPr>
          <p:nvPr/>
        </p:nvSpPr>
        <p:spPr>
          <a:xfrm>
            <a:off x="666750" y="10743991"/>
            <a:ext cx="552450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28C28"/>
                </a:solidFill>
              </a:rPr>
              <a:t>Passend</a:t>
            </a:r>
            <a:r>
              <a:rPr sz="1600" b="1" dirty="0">
                <a:solidFill>
                  <a:srgbClr val="F28C28"/>
                </a:solidFill>
              </a:rPr>
              <a:t>, </a:t>
            </a:r>
            <a:r>
              <a:rPr sz="1600" b="1" dirty="0" err="1">
                <a:solidFill>
                  <a:srgbClr val="F28C28"/>
                </a:solidFill>
              </a:rPr>
              <a:t>wenn</a:t>
            </a:r>
            <a:r>
              <a:rPr sz="1600" b="1" dirty="0">
                <a:solidFill>
                  <a:srgbClr val="F28C28"/>
                </a:solidFill>
              </a:rPr>
              <a:t> du </a:t>
            </a:r>
            <a:r>
              <a:rPr sz="1600" b="1" dirty="0" err="1">
                <a:solidFill>
                  <a:srgbClr val="F28C28"/>
                </a:solidFill>
              </a:rPr>
              <a:t>sagst</a:t>
            </a:r>
            <a:r>
              <a:rPr sz="1600" b="1" dirty="0">
                <a:solidFill>
                  <a:srgbClr val="F28C28"/>
                </a:solidFill>
              </a:rPr>
              <a:t>:</a:t>
            </a:r>
            <a:endParaRPr lang="de-DE" sz="1600" b="1" dirty="0">
              <a:solidFill>
                <a:srgbClr val="F28C28"/>
              </a:solidFill>
            </a:endParaRP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</a:rPr>
              <a:t> Ich </a:t>
            </a:r>
            <a:r>
              <a:rPr sz="1600" b="1" dirty="0" err="1">
                <a:solidFill>
                  <a:srgbClr val="F28C28"/>
                </a:solidFill>
              </a:rPr>
              <a:t>habe</a:t>
            </a:r>
            <a:r>
              <a:rPr sz="1600" b="1" dirty="0">
                <a:solidFill>
                  <a:srgbClr val="F28C28"/>
                </a:solidFill>
              </a:rPr>
              <a:t> </a:t>
            </a:r>
            <a:r>
              <a:rPr sz="1600" b="1" dirty="0" err="1">
                <a:solidFill>
                  <a:srgbClr val="F28C28"/>
                </a:solidFill>
              </a:rPr>
              <a:t>Potenzial</a:t>
            </a:r>
            <a:r>
              <a:rPr sz="1600" b="1" dirty="0">
                <a:solidFill>
                  <a:srgbClr val="F28C28"/>
                </a:solidFill>
              </a:rPr>
              <a:t> und </a:t>
            </a:r>
            <a:r>
              <a:rPr sz="1600" b="1" dirty="0" err="1">
                <a:solidFill>
                  <a:srgbClr val="F28C28"/>
                </a:solidFill>
              </a:rPr>
              <a:t>möchte</a:t>
            </a:r>
            <a:r>
              <a:rPr sz="1600" b="1" dirty="0">
                <a:solidFill>
                  <a:srgbClr val="F28C28"/>
                </a:solidFill>
              </a:rPr>
              <a:t> </a:t>
            </a:r>
            <a:r>
              <a:rPr sz="1600" b="1" dirty="0" err="1">
                <a:solidFill>
                  <a:srgbClr val="F28C28"/>
                </a:solidFill>
              </a:rPr>
              <a:t>als</a:t>
            </a:r>
            <a:r>
              <a:rPr sz="1600" b="1" dirty="0">
                <a:solidFill>
                  <a:srgbClr val="F28C28"/>
                </a:solidFill>
              </a:rPr>
              <a:t> Frau </a:t>
            </a:r>
            <a:r>
              <a:rPr sz="1600" b="1" dirty="0" err="1">
                <a:solidFill>
                  <a:srgbClr val="F28C28"/>
                </a:solidFill>
              </a:rPr>
              <a:t>beruflich</a:t>
            </a:r>
            <a:r>
              <a:rPr sz="1600" b="1" dirty="0">
                <a:solidFill>
                  <a:srgbClr val="F28C28"/>
                </a:solidFill>
              </a:rPr>
              <a:t> </a:t>
            </a:r>
            <a:r>
              <a:rPr sz="1600" b="1" dirty="0" err="1">
                <a:solidFill>
                  <a:srgbClr val="F28C28"/>
                </a:solidFill>
              </a:rPr>
              <a:t>sichtbarer</a:t>
            </a:r>
            <a:r>
              <a:rPr sz="1600" b="1" dirty="0">
                <a:solidFill>
                  <a:srgbClr val="F28C28"/>
                </a:solidFill>
              </a:rPr>
              <a:t> und </a:t>
            </a:r>
            <a:r>
              <a:rPr sz="1600" b="1" dirty="0" err="1">
                <a:solidFill>
                  <a:srgbClr val="F28C28"/>
                </a:solidFill>
              </a:rPr>
              <a:t>stärker</a:t>
            </a:r>
            <a:r>
              <a:rPr sz="1600" b="1" dirty="0">
                <a:solidFill>
                  <a:srgbClr val="F28C28"/>
                </a:solidFill>
              </a:rPr>
              <a:t> </a:t>
            </a:r>
            <a:r>
              <a:rPr sz="1600" b="1" dirty="0" err="1">
                <a:solidFill>
                  <a:srgbClr val="F28C28"/>
                </a:solidFill>
              </a:rPr>
              <a:t>werden</a:t>
            </a:r>
            <a:r>
              <a:rPr sz="1600" b="1" dirty="0">
                <a:solidFill>
                  <a:srgbClr val="F28C28"/>
                </a:solidFill>
              </a:rPr>
              <a:t>.</a:t>
            </a:r>
            <a:endParaRPr lang="de-AT" sz="1600" b="1" dirty="0">
              <a:solidFill>
                <a:srgbClr val="F28C28"/>
              </a:solidFill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85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CDC04F-44C2-4C16-ACFF-383BCEF55441}"/>
              </a:ext>
            </a:extLst>
          </p:cNvPr>
          <p:cNvSpPr>
            <a:spLocks noGrp="1"/>
          </p:cNvSpPr>
          <p:nvPr/>
        </p:nvSpPr>
        <p:spPr>
          <a:xfrm>
            <a:off x="400050" y="696868"/>
            <a:ext cx="605790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LEADERSHIP VALUE BASED </a:t>
            </a:r>
            <a:endParaRPr lang="de-AT" sz="24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CROSS MENTORING </a:t>
            </a:r>
            <a:r>
              <a:rPr sz="2400" b="1" dirty="0" err="1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Universitätskurs</a:t>
            </a:r>
            <a:endParaRPr sz="24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A3410C-F865-416F-B7F3-3578251B2521}"/>
              </a:ext>
            </a:extLst>
          </p:cNvPr>
          <p:cNvSpPr>
            <a:spLocks noGrp="1"/>
          </p:cNvSpPr>
          <p:nvPr/>
        </p:nvSpPr>
        <p:spPr>
          <a:xfrm>
            <a:off x="400050" y="1684529"/>
            <a:ext cx="6057900" cy="71404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Für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Führung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, </a:t>
            </a:r>
            <a:r>
              <a:rPr sz="2000" b="1" dirty="0" err="1">
                <a:solidFill>
                  <a:srgbClr val="F28C28"/>
                </a:solidFill>
                <a:latin typeface="Montserrat"/>
              </a:rPr>
              <a:t>Haltung</a:t>
            </a:r>
            <a:r>
              <a:rPr sz="2000" b="1" dirty="0">
                <a:solidFill>
                  <a:srgbClr val="F28C28"/>
                </a:solidFill>
                <a:latin typeface="Montserrat"/>
              </a:rPr>
              <a:t> und Sicherheit </a:t>
            </a:r>
            <a:endParaRPr lang="de-AT" sz="2000" b="1" dirty="0">
              <a:solidFill>
                <a:srgbClr val="F28C28"/>
              </a:solidFill>
              <a:latin typeface="Montserrat"/>
            </a:endParaRPr>
          </a:p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F28C28"/>
                </a:solidFill>
                <a:latin typeface="Montserrat"/>
              </a:rPr>
              <a:t>in der Rolle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FCC068-DE64-4B84-8BDE-8F56C3FF16F7}"/>
              </a:ext>
            </a:extLst>
          </p:cNvPr>
          <p:cNvSpPr>
            <a:spLocks noGrp="1"/>
          </p:cNvSpPr>
          <p:nvPr/>
        </p:nvSpPr>
        <p:spPr>
          <a:xfrm>
            <a:off x="400050" y="2547679"/>
            <a:ext cx="6057900" cy="646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 err="1">
                <a:solidFill>
                  <a:srgbClr val="0A3761"/>
                </a:solidFill>
                <a:latin typeface="+mj-lt"/>
              </a:rPr>
              <a:t>Universitätskurs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mit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UNI for LIFE | Universität Graz · Mentoring, Coaching,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Praxistransfer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· 10 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006DBF-7757-498F-B16D-8E8887840AE2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05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53E274E-EBF2-4E52-A781-B848B5C09986}"/>
              </a:ext>
            </a:extLst>
          </p:cNvPr>
          <p:cNvSpPr>
            <a:spLocks noGrp="1"/>
          </p:cNvSpPr>
          <p:nvPr/>
        </p:nvSpPr>
        <p:spPr>
          <a:xfrm>
            <a:off x="523875" y="3573133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25D0D-BBB7-4188-BD6C-FC2A50E0037A}"/>
              </a:ext>
            </a:extLst>
          </p:cNvPr>
          <p:cNvSpPr>
            <a:spLocks noGrp="1"/>
          </p:cNvSpPr>
          <p:nvPr/>
        </p:nvSpPr>
        <p:spPr>
          <a:xfrm>
            <a:off x="619125" y="3844437"/>
            <a:ext cx="257175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  <a:cs typeface="Arial"/>
              </a:rPr>
              <a:t>Rolle &amp; </a:t>
            </a:r>
            <a:r>
              <a:rPr sz="1600" b="1" dirty="0" err="1">
                <a:solidFill>
                  <a:srgbClr val="0A3761"/>
                </a:solidFill>
                <a:latin typeface="Montserrat"/>
                <a:cs typeface="Arial"/>
              </a:rPr>
              <a:t>Haltung</a:t>
            </a:r>
            <a:endParaRPr sz="1600" b="1" dirty="0">
              <a:solidFill>
                <a:srgbClr val="0A3761"/>
              </a:solidFill>
              <a:latin typeface="Montserrat"/>
              <a:cs typeface="Arial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394EBD5-840B-49E8-B076-2D10F0B68C75}"/>
              </a:ext>
            </a:extLst>
          </p:cNvPr>
          <p:cNvSpPr>
            <a:spLocks noGrp="1"/>
          </p:cNvSpPr>
          <p:nvPr/>
        </p:nvSpPr>
        <p:spPr>
          <a:xfrm>
            <a:off x="3571875" y="3601042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B5B1F3-C112-4DF8-BF50-4EEABCD4EBF9}"/>
              </a:ext>
            </a:extLst>
          </p:cNvPr>
          <p:cNvSpPr>
            <a:spLocks noGrp="1"/>
          </p:cNvSpPr>
          <p:nvPr/>
        </p:nvSpPr>
        <p:spPr>
          <a:xfrm>
            <a:off x="3667125" y="3821734"/>
            <a:ext cx="257175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/>
                <a:cs typeface="Arial"/>
              </a:rPr>
              <a:t>Führung</a:t>
            </a:r>
            <a:r>
              <a:rPr sz="1600" b="1" dirty="0">
                <a:solidFill>
                  <a:srgbClr val="0A3761"/>
                </a:solidFill>
                <a:latin typeface="Montserrat"/>
                <a:cs typeface="Arial"/>
              </a:rPr>
              <a:t> &amp; Kommunikation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75B8D77-A149-4D93-A584-56701865A173}"/>
              </a:ext>
            </a:extLst>
          </p:cNvPr>
          <p:cNvSpPr>
            <a:spLocks noGrp="1"/>
          </p:cNvSpPr>
          <p:nvPr/>
        </p:nvSpPr>
        <p:spPr>
          <a:xfrm>
            <a:off x="523875" y="4514271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CEDFA3-636F-4524-A4E5-2192F3FB8D89}"/>
              </a:ext>
            </a:extLst>
          </p:cNvPr>
          <p:cNvSpPr>
            <a:spLocks noGrp="1"/>
          </p:cNvSpPr>
          <p:nvPr/>
        </p:nvSpPr>
        <p:spPr>
          <a:xfrm>
            <a:off x="619125" y="4779896"/>
            <a:ext cx="257175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  <a:cs typeface="Arial"/>
              </a:rPr>
              <a:t>Cross Mentoring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55E4C9E-0629-434B-B24C-E8DEA49A7A23}"/>
              </a:ext>
            </a:extLst>
          </p:cNvPr>
          <p:cNvSpPr>
            <a:spLocks noGrp="1"/>
          </p:cNvSpPr>
          <p:nvPr/>
        </p:nvSpPr>
        <p:spPr>
          <a:xfrm>
            <a:off x="3571875" y="4531304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778987-FB25-4026-B722-A972CA146C64}"/>
              </a:ext>
            </a:extLst>
          </p:cNvPr>
          <p:cNvSpPr>
            <a:spLocks noGrp="1"/>
          </p:cNvSpPr>
          <p:nvPr/>
        </p:nvSpPr>
        <p:spPr>
          <a:xfrm>
            <a:off x="3667125" y="4779902"/>
            <a:ext cx="257175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  <a:cs typeface="Arial"/>
              </a:rPr>
              <a:t>5 </a:t>
            </a:r>
            <a:r>
              <a:rPr sz="1600" b="1" dirty="0" err="1">
                <a:solidFill>
                  <a:srgbClr val="0A3761"/>
                </a:solidFill>
                <a:latin typeface="Montserrat"/>
                <a:cs typeface="Arial"/>
              </a:rPr>
              <a:t>Coachings</a:t>
            </a:r>
            <a:endParaRPr sz="1600" b="1" dirty="0">
              <a:solidFill>
                <a:srgbClr val="0A3761"/>
              </a:solidFill>
              <a:latin typeface="Montserrat"/>
              <a:cs typeface="Arial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8FF183-5898-427F-8825-FE607E66B261}"/>
              </a:ext>
            </a:extLst>
          </p:cNvPr>
          <p:cNvSpPr>
            <a:spLocks noGrp="1"/>
          </p:cNvSpPr>
          <p:nvPr/>
        </p:nvSpPr>
        <p:spPr>
          <a:xfrm>
            <a:off x="523875" y="5479661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2B80D-9224-4C44-A726-A3C23DC90E79}"/>
              </a:ext>
            </a:extLst>
          </p:cNvPr>
          <p:cNvSpPr>
            <a:spLocks noGrp="1"/>
          </p:cNvSpPr>
          <p:nvPr/>
        </p:nvSpPr>
        <p:spPr>
          <a:xfrm>
            <a:off x="580500" y="5706135"/>
            <a:ext cx="257175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/>
                <a:cs typeface="Arial"/>
              </a:rPr>
              <a:t>Praxistransfer</a:t>
            </a:r>
            <a:endParaRPr sz="1600" b="1" dirty="0">
              <a:solidFill>
                <a:srgbClr val="0A3761"/>
              </a:solidFill>
              <a:latin typeface="Montserrat"/>
              <a:cs typeface="Arial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6342C14-9624-4EB8-83DA-EBA79F1E2192}"/>
              </a:ext>
            </a:extLst>
          </p:cNvPr>
          <p:cNvSpPr>
            <a:spLocks noGrp="1"/>
          </p:cNvSpPr>
          <p:nvPr/>
        </p:nvSpPr>
        <p:spPr>
          <a:xfrm>
            <a:off x="3571875" y="5477827"/>
            <a:ext cx="2762250" cy="7810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270F9A-4D00-4624-A52D-B5B70921FB20}"/>
              </a:ext>
            </a:extLst>
          </p:cNvPr>
          <p:cNvSpPr>
            <a:spLocks noGrp="1"/>
          </p:cNvSpPr>
          <p:nvPr/>
        </p:nvSpPr>
        <p:spPr>
          <a:xfrm>
            <a:off x="3588740" y="5733486"/>
            <a:ext cx="257175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defRPr sz="14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  <a:cs typeface="Arial"/>
              </a:rPr>
              <a:t>10 ECTS + </a:t>
            </a:r>
            <a:r>
              <a:rPr sz="1600" b="1" dirty="0" err="1">
                <a:solidFill>
                  <a:srgbClr val="0A3761"/>
                </a:solidFill>
                <a:latin typeface="Montserrat"/>
                <a:cs typeface="Arial"/>
              </a:rPr>
              <a:t>Zertifikat</a:t>
            </a:r>
            <a:endParaRPr sz="1600" b="1" dirty="0">
              <a:solidFill>
                <a:srgbClr val="0A3761"/>
              </a:solidFill>
              <a:latin typeface="Montserrat"/>
              <a:cs typeface="Arial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887BC3A-8FFD-4321-B7F4-AD31C9D50A73}"/>
              </a:ext>
            </a:extLst>
          </p:cNvPr>
          <p:cNvSpPr>
            <a:spLocks noGrp="1"/>
          </p:cNvSpPr>
          <p:nvPr/>
        </p:nvSpPr>
        <p:spPr>
          <a:xfrm>
            <a:off x="571500" y="6786350"/>
            <a:ext cx="5715000" cy="33337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4962FF-04AC-45DF-A2C5-6E0AA5D0BAAC}"/>
              </a:ext>
            </a:extLst>
          </p:cNvPr>
          <p:cNvSpPr>
            <a:spLocks noGrp="1"/>
          </p:cNvSpPr>
          <p:nvPr/>
        </p:nvSpPr>
        <p:spPr>
          <a:xfrm>
            <a:off x="828675" y="7193537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5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0A3761"/>
                </a:solidFill>
                <a:latin typeface="Montserrat"/>
              </a:rPr>
              <a:t>Für dich, wenn dich das beschäftigt…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D8C2D4-52E4-449C-8896-A315AAF67D3E}"/>
              </a:ext>
            </a:extLst>
          </p:cNvPr>
          <p:cNvSpPr>
            <a:spLocks noGrp="1"/>
          </p:cNvSpPr>
          <p:nvPr/>
        </p:nvSpPr>
        <p:spPr>
          <a:xfrm>
            <a:off x="828675" y="7792581"/>
            <a:ext cx="5105400" cy="194251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lnSpc>
                <a:spcPct val="150000"/>
              </a:lnSpc>
              <a:buNone/>
              <a:defRPr sz="14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0A3761"/>
                </a:solidFill>
                <a:latin typeface="+mj-lt"/>
              </a:rPr>
              <a:t>• 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neu in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Führung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bist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dich auf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Führung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vorbereitest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deinen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eigenen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Führungsstil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entwickeln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willst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Werte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,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Wirkung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Entscheidungen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reflektieren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möchtest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eine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fundierte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Weiterbildung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mit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Zertifikat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suchst</a:t>
            </a:r>
            <a:endParaRPr sz="1600" b="0" dirty="0">
              <a:solidFill>
                <a:srgbClr val="0A3761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0EF359-3CAD-4739-9AF4-23E5A90554B5}"/>
              </a:ext>
            </a:extLst>
          </p:cNvPr>
          <p:cNvSpPr>
            <a:spLocks noGrp="1"/>
          </p:cNvSpPr>
          <p:nvPr/>
        </p:nvSpPr>
        <p:spPr>
          <a:xfrm>
            <a:off x="666750" y="10658305"/>
            <a:ext cx="552450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28C28"/>
                </a:solidFill>
                <a:latin typeface="+mj-lt"/>
              </a:rPr>
              <a:t>Passend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wenn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du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sagst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: </a:t>
            </a:r>
            <a:endParaRPr lang="de-DE" sz="1600" b="1" dirty="0">
              <a:solidFill>
                <a:srgbClr val="F28C28"/>
              </a:solidFill>
              <a:latin typeface="+mj-lt"/>
            </a:endParaRP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+mj-lt"/>
              </a:rPr>
              <a:t>Ich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möchte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Führung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übernehmen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und lernen,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klarer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sicherer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und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werteorientiert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zu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führen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069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B940D5-DE30-4027-849E-F5322A112B81}"/>
              </a:ext>
            </a:extLst>
          </p:cNvPr>
          <p:cNvSpPr>
            <a:spLocks noGrp="1"/>
          </p:cNvSpPr>
          <p:nvPr/>
        </p:nvSpPr>
        <p:spPr>
          <a:xfrm>
            <a:off x="400050" y="669506"/>
            <a:ext cx="6057900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0A3761"/>
                </a:solidFill>
                <a:latin typeface="Montserrat"/>
              </a:rPr>
              <a:t>CONNECT &amp; GROW, COACHING &amp; WORKSHOPS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77FA8-2AD5-46B0-9633-E7AF557A3D7E}"/>
              </a:ext>
            </a:extLst>
          </p:cNvPr>
          <p:cNvSpPr>
            <a:spLocks noGrp="1"/>
          </p:cNvSpPr>
          <p:nvPr/>
        </p:nvSpPr>
        <p:spPr>
          <a:xfrm>
            <a:off x="514350" y="1671853"/>
            <a:ext cx="6057900" cy="71404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200" b="1" dirty="0" err="1">
                <a:solidFill>
                  <a:srgbClr val="F28C28"/>
                </a:solidFill>
                <a:latin typeface="Montserrat"/>
              </a:rPr>
              <a:t>Kompakte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Formate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endParaRPr lang="de-DE" sz="2200" b="1" dirty="0">
              <a:solidFill>
                <a:srgbClr val="F28C28"/>
              </a:solidFill>
              <a:latin typeface="Montserrat"/>
            </a:endParaRPr>
          </a:p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lang="de-DE" sz="2200" b="1" dirty="0">
                <a:solidFill>
                  <a:srgbClr val="F28C28"/>
                </a:solidFill>
                <a:latin typeface="Montserrat"/>
              </a:rPr>
              <a:t>für deinen nächsten Schritt</a:t>
            </a:r>
            <a:endParaRPr sz="2200" b="1" dirty="0">
              <a:solidFill>
                <a:srgbClr val="F28C28"/>
              </a:solidFill>
              <a:latin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AA3337-69E3-48AD-B2FB-A14500609E24}"/>
              </a:ext>
            </a:extLst>
          </p:cNvPr>
          <p:cNvSpPr>
            <a:spLocks noGrp="1"/>
          </p:cNvSpPr>
          <p:nvPr/>
        </p:nvSpPr>
        <p:spPr>
          <a:xfrm>
            <a:off x="571500" y="2638475"/>
            <a:ext cx="6057900" cy="6461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 fontScale="77500" lnSpcReduction="20000"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2100" b="1" dirty="0">
                <a:solidFill>
                  <a:srgbClr val="0A3761"/>
                </a:solidFill>
                <a:latin typeface="+mj-lt"/>
              </a:rPr>
              <a:t>Du wählst den Rahmen, der zu deinem Ziel und deiner aktuellen Situation passt und wir arbeiten </a:t>
            </a:r>
            <a:r>
              <a:rPr sz="2100" b="1" dirty="0" err="1">
                <a:solidFill>
                  <a:srgbClr val="0A3761"/>
                </a:solidFill>
                <a:latin typeface="+mj-lt"/>
              </a:rPr>
              <a:t>fokussiert</a:t>
            </a:r>
            <a:r>
              <a:rPr sz="2100" b="1" dirty="0">
                <a:solidFill>
                  <a:srgbClr val="0A3761"/>
                </a:solidFill>
                <a:latin typeface="+mj-lt"/>
              </a:rPr>
              <a:t> an </a:t>
            </a:r>
            <a:r>
              <a:rPr sz="2100" b="1" dirty="0" err="1">
                <a:solidFill>
                  <a:srgbClr val="0A3761"/>
                </a:solidFill>
                <a:latin typeface="+mj-lt"/>
              </a:rPr>
              <a:t>einem</a:t>
            </a:r>
            <a:r>
              <a:rPr sz="2100" b="1" dirty="0">
                <a:solidFill>
                  <a:srgbClr val="0A3761"/>
                </a:solidFill>
                <a:latin typeface="+mj-lt"/>
              </a:rPr>
              <a:t> Thema</a:t>
            </a:r>
            <a:endParaRPr sz="2000" b="1" dirty="0">
              <a:solidFill>
                <a:srgbClr val="0A376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473469-93E7-451A-9CE7-D99879A95D10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06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CEC9E9A-B36E-4D89-8259-0D2E1719E219}"/>
              </a:ext>
            </a:extLst>
          </p:cNvPr>
          <p:cNvSpPr>
            <a:spLocks noGrp="1"/>
          </p:cNvSpPr>
          <p:nvPr/>
        </p:nvSpPr>
        <p:spPr>
          <a:xfrm>
            <a:off x="571500" y="3938953"/>
            <a:ext cx="5715000" cy="258437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6522C2-D43F-464B-9E6D-7C3F739CBEFA}"/>
              </a:ext>
            </a:extLst>
          </p:cNvPr>
          <p:cNvSpPr>
            <a:spLocks noGrp="1"/>
          </p:cNvSpPr>
          <p:nvPr/>
        </p:nvSpPr>
        <p:spPr>
          <a:xfrm>
            <a:off x="876300" y="4115659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</a:rPr>
              <a:t>Connect &amp; Grow Circle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7F1D87-81E4-4A34-8E80-EC983BD5081C}"/>
              </a:ext>
            </a:extLst>
          </p:cNvPr>
          <p:cNvSpPr>
            <a:spLocks noGrp="1"/>
          </p:cNvSpPr>
          <p:nvPr/>
        </p:nvSpPr>
        <p:spPr>
          <a:xfrm>
            <a:off x="876300" y="4651393"/>
            <a:ext cx="5105400" cy="16193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lnSpc>
                <a:spcPct val="150000"/>
              </a:lnSpc>
              <a:buNone/>
              <a:defRPr sz="135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400" b="0" dirty="0">
                <a:solidFill>
                  <a:srgbClr val="0A3761"/>
                </a:solidFill>
                <a:latin typeface="+mj-lt"/>
              </a:rPr>
              <a:t>• 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8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Wochen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Entwicklungsimpulse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Positionierung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und Marke Ich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Netzwerk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bewusst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aufbauen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Sichtbarkeit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Selbstwirksamkeit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stärken</a:t>
            </a:r>
            <a:endParaRPr sz="1600" b="0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F62086F-3B17-485F-91F8-D0B3F08D14E9}"/>
              </a:ext>
            </a:extLst>
          </p:cNvPr>
          <p:cNvSpPr>
            <a:spLocks noGrp="1"/>
          </p:cNvSpPr>
          <p:nvPr/>
        </p:nvSpPr>
        <p:spPr>
          <a:xfrm>
            <a:off x="571500" y="6762750"/>
            <a:ext cx="5715000" cy="314325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07D7AE-4A25-49C0-826D-6525DE751D18}"/>
              </a:ext>
            </a:extLst>
          </p:cNvPr>
          <p:cNvSpPr>
            <a:spLocks noGrp="1"/>
          </p:cNvSpPr>
          <p:nvPr/>
        </p:nvSpPr>
        <p:spPr>
          <a:xfrm>
            <a:off x="876300" y="7195665"/>
            <a:ext cx="510540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/>
              </a:rPr>
              <a:t>Coaching &amp; Workshops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608637-06B7-4A9A-AC93-E7919606EC91}"/>
              </a:ext>
            </a:extLst>
          </p:cNvPr>
          <p:cNvSpPr>
            <a:spLocks noGrp="1"/>
          </p:cNvSpPr>
          <p:nvPr/>
        </p:nvSpPr>
        <p:spPr>
          <a:xfrm>
            <a:off x="876300" y="7706167"/>
            <a:ext cx="5105400" cy="129618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>
              <a:lnSpc>
                <a:spcPct val="150000"/>
              </a:lnSpc>
              <a:buNone/>
              <a:defRPr sz="135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0A3761"/>
                </a:solidFill>
                <a:latin typeface="+mj-lt"/>
              </a:rPr>
              <a:t>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Standort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und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Ziele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klären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Entscheidungen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reflektieren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Auftreten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und Kommunikation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stärken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
•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konkrete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nächste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Schritte</a:t>
            </a:r>
            <a:r>
              <a:rPr sz="1600" b="0" dirty="0">
                <a:solidFill>
                  <a:srgbClr val="0A3761"/>
                </a:solidFill>
                <a:latin typeface="+mj-lt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</a:rPr>
              <a:t>umsetzen</a:t>
            </a:r>
            <a:endParaRPr sz="1600" b="0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BCE33-7F1A-4CDC-8931-077916135543}"/>
              </a:ext>
            </a:extLst>
          </p:cNvPr>
          <p:cNvSpPr>
            <a:spLocks noGrp="1"/>
          </p:cNvSpPr>
          <p:nvPr/>
        </p:nvSpPr>
        <p:spPr>
          <a:xfrm>
            <a:off x="666750" y="10375897"/>
            <a:ext cx="5524500" cy="960263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 lnSpcReduction="10000"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28C28"/>
                </a:solidFill>
                <a:latin typeface="+mj-lt"/>
              </a:rPr>
              <a:t>Passend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wenn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du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sagst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: </a:t>
            </a:r>
            <a:endParaRPr lang="de-DE" sz="1600" b="1" dirty="0">
              <a:solidFill>
                <a:srgbClr val="F28C28"/>
              </a:solidFill>
              <a:latin typeface="+mj-lt"/>
            </a:endParaRP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1" dirty="0">
                <a:solidFill>
                  <a:srgbClr val="F28C28"/>
                </a:solidFill>
                <a:latin typeface="+mj-lt"/>
              </a:rPr>
              <a:t>Ich nicht ein Jahresprogramm buchen möchte. </a:t>
            </a:r>
          </a:p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F28C28"/>
                </a:solidFill>
                <a:latin typeface="+mj-lt"/>
              </a:rPr>
              <a:t>Ich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möchte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zuerst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Klarheit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gewinnen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mein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Netzwerk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stärken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oder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an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einem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konkreten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Thema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arbeiten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368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9BA137-EDC3-43C0-BB28-AA0B3A052ED8}"/>
              </a:ext>
            </a:extLst>
          </p:cNvPr>
          <p:cNvSpPr>
            <a:spLocks noGrp="1"/>
          </p:cNvSpPr>
          <p:nvPr/>
        </p:nvSpPr>
        <p:spPr>
          <a:xfrm>
            <a:off x="400050" y="825057"/>
            <a:ext cx="6057900" cy="406265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20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AT" sz="24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MENTORINGAKADEMIE</a:t>
            </a:r>
            <a:endParaRPr sz="24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FD0A6-3FBC-4FD2-8B7D-157153F5772A}"/>
              </a:ext>
            </a:extLst>
          </p:cNvPr>
          <p:cNvSpPr>
            <a:spLocks noGrp="1"/>
          </p:cNvSpPr>
          <p:nvPr/>
        </p:nvSpPr>
        <p:spPr>
          <a:xfrm>
            <a:off x="400050" y="1582164"/>
            <a:ext cx="6057900" cy="71404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  <a:latin typeface="Arial"/>
                <a:ea typeface="Arial"/>
                <a:cs typeface="Arial"/>
              </a:defRPr>
            </a:pPr>
            <a:r>
              <a:rPr sz="2200" b="1" dirty="0">
                <a:solidFill>
                  <a:srgbClr val="F28C28"/>
                </a:solidFill>
                <a:latin typeface="Montserrat"/>
              </a:rPr>
              <a:t>Für Menschen, die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andere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professionell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begleiten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möchten</a:t>
            </a:r>
            <a:endParaRPr sz="2200" b="1" dirty="0">
              <a:solidFill>
                <a:srgbClr val="F28C28"/>
              </a:solidFill>
              <a:latin typeface="Montserra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B6B3B9-12E5-4F8B-956E-7368DF6E1A22}"/>
              </a:ext>
            </a:extLst>
          </p:cNvPr>
          <p:cNvSpPr>
            <a:spLocks noGrp="1"/>
          </p:cNvSpPr>
          <p:nvPr/>
        </p:nvSpPr>
        <p:spPr>
          <a:xfrm>
            <a:off x="400050" y="2861193"/>
            <a:ext cx="6057900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 lnSpcReduction="10000"/>
          </a:bodyPr>
          <a:lstStyle/>
          <a:p>
            <a:pPr algn="ctr">
              <a:buNone/>
              <a:defRPr sz="16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0A3761"/>
                </a:solidFill>
                <a:latin typeface="+mj-lt"/>
              </a:rPr>
              <a:t>Mentoring &amp;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Wirtschaftscoaching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</a:t>
            </a:r>
            <a:r>
              <a:rPr sz="2000" b="1" dirty="0" err="1">
                <a:solidFill>
                  <a:srgbClr val="0A3761"/>
                </a:solidFill>
                <a:latin typeface="+mj-lt"/>
              </a:rPr>
              <a:t>mit</a:t>
            </a:r>
            <a:r>
              <a:rPr sz="2000" b="1" dirty="0">
                <a:solidFill>
                  <a:srgbClr val="0A3761"/>
                </a:solidFill>
                <a:latin typeface="+mj-lt"/>
              </a:rPr>
              <a:t> UNI for LIFE | Universität Graz · 9 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2B3779-2C0E-40C5-A913-B6A737E006A6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000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0A3761"/>
                </a:solidFill>
                <a:latin typeface="Arial"/>
              </a:rPr>
              <a:t>07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1956CD8-21B2-424E-B577-4A03F6FBF4CB}"/>
              </a:ext>
            </a:extLst>
          </p:cNvPr>
          <p:cNvSpPr>
            <a:spLocks noGrp="1"/>
          </p:cNvSpPr>
          <p:nvPr/>
        </p:nvSpPr>
        <p:spPr>
          <a:xfrm>
            <a:off x="581027" y="4460825"/>
            <a:ext cx="400050" cy="400050"/>
          </a:xfrm>
          <a:prstGeom prst="ellipse">
            <a:avLst/>
          </a:prstGeom>
          <a:solidFill>
            <a:srgbClr val="F2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A93936-611F-40B0-A033-F8AA0D8F1FC5}"/>
              </a:ext>
            </a:extLst>
          </p:cNvPr>
          <p:cNvSpPr>
            <a:spLocks noGrp="1"/>
          </p:cNvSpPr>
          <p:nvPr/>
        </p:nvSpPr>
        <p:spPr>
          <a:xfrm>
            <a:off x="581027" y="4560080"/>
            <a:ext cx="400050" cy="2095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7B28E-ED0C-444A-9C98-E19D75342A9A}"/>
              </a:ext>
            </a:extLst>
          </p:cNvPr>
          <p:cNvSpPr>
            <a:spLocks noGrp="1"/>
          </p:cNvSpPr>
          <p:nvPr/>
        </p:nvSpPr>
        <p:spPr>
          <a:xfrm>
            <a:off x="1104900" y="4525022"/>
            <a:ext cx="1666875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35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Für wen?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256405-FF70-4323-B84E-F6EFA7E533A3}"/>
              </a:ext>
            </a:extLst>
          </p:cNvPr>
          <p:cNvSpPr>
            <a:spLocks noGrp="1"/>
          </p:cNvSpPr>
          <p:nvPr/>
        </p:nvSpPr>
        <p:spPr>
          <a:xfrm>
            <a:off x="2895598" y="4016634"/>
            <a:ext cx="3381375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lang="de-DE" sz="1600" b="0" dirty="0">
                <a:solidFill>
                  <a:srgbClr val="0A3761"/>
                </a:solidFill>
                <a:latin typeface="+mj-lt"/>
              </a:rPr>
              <a:t>Du bist Führungskraft und möchtest andere Menschen professionell in ihrer Entwicklung begleiten als Coach und </a:t>
            </a:r>
            <a:r>
              <a:rPr lang="de-DE" sz="1600" b="0" dirty="0" err="1">
                <a:solidFill>
                  <a:srgbClr val="0A3761"/>
                </a:solidFill>
                <a:latin typeface="+mj-lt"/>
              </a:rPr>
              <a:t>Mentor:in</a:t>
            </a:r>
            <a:r>
              <a:rPr lang="de-DE" sz="1600" b="0" dirty="0">
                <a:solidFill>
                  <a:srgbClr val="0A3761"/>
                </a:solidFill>
                <a:latin typeface="+mj-lt"/>
              </a:rPr>
              <a:t> oder möchtest selbst Mentoringprogramme implementieren. </a:t>
            </a:r>
            <a:endParaRPr lang="de-AT" sz="1600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498CA3B-6B4B-4AED-87EA-4795A0F9FBA6}"/>
              </a:ext>
            </a:extLst>
          </p:cNvPr>
          <p:cNvSpPr>
            <a:spLocks noGrp="1"/>
          </p:cNvSpPr>
          <p:nvPr/>
        </p:nvSpPr>
        <p:spPr>
          <a:xfrm>
            <a:off x="533399" y="5861634"/>
            <a:ext cx="400050" cy="400050"/>
          </a:xfrm>
          <a:prstGeom prst="ellipse">
            <a:avLst/>
          </a:prstGeom>
          <a:solidFill>
            <a:srgbClr val="F2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8EA46D-3809-4C3E-86D2-1D0A70DCA5C0}"/>
              </a:ext>
            </a:extLst>
          </p:cNvPr>
          <p:cNvSpPr>
            <a:spLocks noGrp="1"/>
          </p:cNvSpPr>
          <p:nvPr/>
        </p:nvSpPr>
        <p:spPr>
          <a:xfrm>
            <a:off x="533399" y="5973297"/>
            <a:ext cx="40005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00" b="1" dirty="0">
                <a:solidFill>
                  <a:srgbClr val="FFFFFF"/>
                </a:solidFill>
                <a:latin typeface="Montserrat" panose="00000500000000000000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60309-1488-47E2-977D-00052C8D2941}"/>
              </a:ext>
            </a:extLst>
          </p:cNvPr>
          <p:cNvSpPr>
            <a:spLocks noGrp="1"/>
          </p:cNvSpPr>
          <p:nvPr/>
        </p:nvSpPr>
        <p:spPr>
          <a:xfrm>
            <a:off x="1081088" y="5911162"/>
            <a:ext cx="1666875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35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Rollenklärung</a:t>
            </a:r>
            <a:endParaRPr sz="16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9EF34-B947-4C4E-9B08-C7B4302361F1}"/>
              </a:ext>
            </a:extLst>
          </p:cNvPr>
          <p:cNvSpPr>
            <a:spLocks noGrp="1"/>
          </p:cNvSpPr>
          <p:nvPr/>
        </p:nvSpPr>
        <p:spPr>
          <a:xfrm>
            <a:off x="2895599" y="5647901"/>
            <a:ext cx="3381375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Du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lernst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, Mentoring- und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Coachingrollen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sauber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zu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trennen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und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Gespräche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bewusst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zu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führen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DA245F-6ED1-4FED-9745-7C329650105C}"/>
              </a:ext>
            </a:extLst>
          </p:cNvPr>
          <p:cNvSpPr>
            <a:spLocks noGrp="1"/>
          </p:cNvSpPr>
          <p:nvPr/>
        </p:nvSpPr>
        <p:spPr>
          <a:xfrm>
            <a:off x="523872" y="7172600"/>
            <a:ext cx="400050" cy="400050"/>
          </a:xfrm>
          <a:prstGeom prst="ellipse">
            <a:avLst/>
          </a:prstGeom>
          <a:solidFill>
            <a:srgbClr val="F2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07BFE-3B89-424C-89C6-8FC9576F048C}"/>
              </a:ext>
            </a:extLst>
          </p:cNvPr>
          <p:cNvSpPr>
            <a:spLocks noGrp="1"/>
          </p:cNvSpPr>
          <p:nvPr/>
        </p:nvSpPr>
        <p:spPr>
          <a:xfrm>
            <a:off x="523872" y="7263312"/>
            <a:ext cx="400050" cy="2095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BA5C3F-A307-464C-BF46-0E27D8E4D103}"/>
              </a:ext>
            </a:extLst>
          </p:cNvPr>
          <p:cNvSpPr>
            <a:spLocks noGrp="1"/>
          </p:cNvSpPr>
          <p:nvPr/>
        </p:nvSpPr>
        <p:spPr>
          <a:xfrm>
            <a:off x="1081086" y="7103399"/>
            <a:ext cx="1666875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35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Gesprächs</a:t>
            </a:r>
            <a:r>
              <a:rPr lang="de-AT" sz="16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-</a:t>
            </a: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führung</a:t>
            </a:r>
            <a:endParaRPr sz="16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4C8B30-9055-4EAA-8563-161D525C6F9A}"/>
              </a:ext>
            </a:extLst>
          </p:cNvPr>
          <p:cNvSpPr>
            <a:spLocks noGrp="1"/>
          </p:cNvSpPr>
          <p:nvPr/>
        </p:nvSpPr>
        <p:spPr>
          <a:xfrm>
            <a:off x="2905125" y="6984827"/>
            <a:ext cx="3381375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Kommunikationstools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,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Reflexion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und Supervision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geben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Sicherheit in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herausfordernden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Situationen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E79AA1F-C276-422F-9E53-920450946683}"/>
              </a:ext>
            </a:extLst>
          </p:cNvPr>
          <p:cNvSpPr>
            <a:spLocks noGrp="1"/>
          </p:cNvSpPr>
          <p:nvPr/>
        </p:nvSpPr>
        <p:spPr>
          <a:xfrm>
            <a:off x="533399" y="8277232"/>
            <a:ext cx="400050" cy="400050"/>
          </a:xfrm>
          <a:prstGeom prst="ellipse">
            <a:avLst/>
          </a:prstGeom>
          <a:solidFill>
            <a:srgbClr val="F2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Montserrat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6DA602-503C-423C-AD8E-FB8BF3FFBA2C}"/>
              </a:ext>
            </a:extLst>
          </p:cNvPr>
          <p:cNvSpPr>
            <a:spLocks noGrp="1"/>
          </p:cNvSpPr>
          <p:nvPr/>
        </p:nvSpPr>
        <p:spPr>
          <a:xfrm>
            <a:off x="533399" y="8379094"/>
            <a:ext cx="400050" cy="20955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6A573C-7557-4836-966F-7B33912C5276}"/>
              </a:ext>
            </a:extLst>
          </p:cNvPr>
          <p:cNvSpPr>
            <a:spLocks noGrp="1"/>
          </p:cNvSpPr>
          <p:nvPr/>
        </p:nvSpPr>
        <p:spPr>
          <a:xfrm>
            <a:off x="1081087" y="8316852"/>
            <a:ext cx="1666875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35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Praxis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5F7482-95DE-469B-AEA0-0879B60A1EB3}"/>
              </a:ext>
            </a:extLst>
          </p:cNvPr>
          <p:cNvSpPr>
            <a:spLocks noGrp="1"/>
          </p:cNvSpPr>
          <p:nvPr/>
        </p:nvSpPr>
        <p:spPr>
          <a:xfrm>
            <a:off x="2895600" y="8109989"/>
            <a:ext cx="3381375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Du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begleitest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eine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reale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Mentee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bzw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.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einen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realen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Mentee und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überträgst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das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Gelernte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direkt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29E0D8C-2B4E-4A26-B249-0EF92239167D}"/>
              </a:ext>
            </a:extLst>
          </p:cNvPr>
          <p:cNvSpPr>
            <a:spLocks noGrp="1"/>
          </p:cNvSpPr>
          <p:nvPr/>
        </p:nvSpPr>
        <p:spPr>
          <a:xfrm>
            <a:off x="523875" y="9378079"/>
            <a:ext cx="400050" cy="400050"/>
          </a:xfrm>
          <a:prstGeom prst="ellipse">
            <a:avLst/>
          </a:prstGeom>
          <a:solidFill>
            <a:srgbClr val="F2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8B1DEE-BE9B-489E-B3CB-B8E6D727DE4A}"/>
              </a:ext>
            </a:extLst>
          </p:cNvPr>
          <p:cNvSpPr>
            <a:spLocks noGrp="1"/>
          </p:cNvSpPr>
          <p:nvPr/>
        </p:nvSpPr>
        <p:spPr>
          <a:xfrm>
            <a:off x="533399" y="9491071"/>
            <a:ext cx="40005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00" b="1" dirty="0">
                <a:solidFill>
                  <a:srgbClr val="FFFFFF"/>
                </a:solidFill>
                <a:latin typeface="Montserrat" panose="00000500000000000000" pitchFamily="2" charset="0"/>
                <a:ea typeface="Arial"/>
                <a:cs typeface="Arial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AA72EAA-0629-427C-95C3-42759AA41447}"/>
              </a:ext>
            </a:extLst>
          </p:cNvPr>
          <p:cNvSpPr>
            <a:spLocks noGrp="1"/>
          </p:cNvSpPr>
          <p:nvPr/>
        </p:nvSpPr>
        <p:spPr>
          <a:xfrm>
            <a:off x="1081088" y="9412559"/>
            <a:ext cx="1666875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35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0A3761"/>
                </a:solidFill>
                <a:latin typeface="Montserrat" panose="00000500000000000000" pitchFamily="2" charset="0"/>
                <a:ea typeface="Arial"/>
                <a:cs typeface="Arial"/>
              </a:rPr>
              <a:t>Abschluss</a:t>
            </a:r>
            <a:endParaRPr sz="1600" b="1" dirty="0">
              <a:solidFill>
                <a:srgbClr val="0A376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0ADB99-A3C6-474D-8070-9BD1A45CBB32}"/>
              </a:ext>
            </a:extLst>
          </p:cNvPr>
          <p:cNvSpPr>
            <a:spLocks noGrp="1"/>
          </p:cNvSpPr>
          <p:nvPr/>
        </p:nvSpPr>
        <p:spPr>
          <a:xfrm>
            <a:off x="2905125" y="9289448"/>
            <a:ext cx="3381375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Abschluss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: 9 ECTS + </a:t>
            </a:r>
            <a:r>
              <a:rPr sz="1600" b="0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Zertifikat</a:t>
            </a: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von </a:t>
            </a:r>
            <a:endParaRPr lang="de-AT" sz="1600" b="0" dirty="0">
              <a:solidFill>
                <a:srgbClr val="0A3761"/>
              </a:solidFill>
              <a:latin typeface="+mj-lt"/>
              <a:ea typeface="Arial"/>
              <a:cs typeface="Arial"/>
            </a:endParaRPr>
          </a:p>
          <a:p>
            <a:pPr>
              <a:buNone/>
              <a:defRPr sz="1125" b="0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UNI for LIFE | Universität Graz.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B97CD2-DEAB-42C9-AE5B-2BC92AB531B8}"/>
              </a:ext>
            </a:extLst>
          </p:cNvPr>
          <p:cNvSpPr>
            <a:spLocks noGrp="1"/>
          </p:cNvSpPr>
          <p:nvPr/>
        </p:nvSpPr>
        <p:spPr>
          <a:xfrm>
            <a:off x="752475" y="10471410"/>
            <a:ext cx="5524500" cy="12557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rmAutofit/>
          </a:bodyPr>
          <a:lstStyle/>
          <a:p>
            <a:pPr algn="ctr">
              <a:buNone/>
              <a:defRPr sz="1600" b="1">
                <a:solidFill>
                  <a:srgbClr val="0A3761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28C28"/>
                </a:solidFill>
                <a:latin typeface="+mj-lt"/>
              </a:rPr>
              <a:t>Passend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wenn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du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sagst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: Ich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möchte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lernen,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andere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Menschen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als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Coach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oder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Mentor:in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professionell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zu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</a:rPr>
              <a:t>begleiten</a:t>
            </a:r>
            <a:r>
              <a:rPr sz="1600" b="1" dirty="0">
                <a:solidFill>
                  <a:srgbClr val="F28C28"/>
                </a:solidFill>
                <a:latin typeface="+mj-lt"/>
              </a:rPr>
              <a:t>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1A780D0-F664-5BBB-5B78-2D030E7C9BF1}"/>
              </a:ext>
            </a:extLst>
          </p:cNvPr>
          <p:cNvSpPr txBox="1"/>
          <p:nvPr/>
        </p:nvSpPr>
        <p:spPr>
          <a:xfrm>
            <a:off x="1488030" y="76289"/>
            <a:ext cx="232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95423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9850" y="5157162"/>
            <a:ext cx="1828800" cy="182880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9CA0894B-4734-498C-9147-6BFD36B809B5}"/>
              </a:ext>
            </a:extLst>
          </p:cNvPr>
          <p:cNvSpPr>
            <a:spLocks noGrp="1"/>
          </p:cNvSpPr>
          <p:nvPr/>
        </p:nvSpPr>
        <p:spPr>
          <a:xfrm>
            <a:off x="476250" y="523875"/>
            <a:ext cx="5905500" cy="3000375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2600" b="1">
                <a:solidFill>
                  <a:srgbClr val="F28C28"/>
                </a:solidFill>
              </a:defRPr>
            </a:pPr>
            <a:r>
              <a:rPr sz="2200" b="1" dirty="0">
                <a:solidFill>
                  <a:srgbClr val="F28C28"/>
                </a:solidFill>
                <a:latin typeface="Montserrat"/>
              </a:rPr>
              <a:t>Du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bist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noch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nicht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sicher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,
welches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Programm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zu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dir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 </a:t>
            </a:r>
            <a:r>
              <a:rPr sz="2200" b="1" dirty="0" err="1">
                <a:solidFill>
                  <a:srgbClr val="F28C28"/>
                </a:solidFill>
                <a:latin typeface="Montserrat"/>
              </a:rPr>
              <a:t>passt</a:t>
            </a:r>
            <a:r>
              <a:rPr sz="2200" b="1" dirty="0">
                <a:solidFill>
                  <a:srgbClr val="F28C28"/>
                </a:solidFill>
                <a:latin typeface="Montserrat"/>
              </a:rPr>
              <a:t>?</a:t>
            </a:r>
            <a:r>
              <a:rPr sz="2200" b="1" dirty="0">
                <a:solidFill>
                  <a:srgbClr val="002060"/>
                </a:solidFill>
                <a:latin typeface="Montserrat"/>
              </a:rPr>
              <a:t>
</a:t>
            </a:r>
            <a:r>
              <a:rPr b="1" dirty="0">
                <a:solidFill>
                  <a:srgbClr val="002060"/>
                </a:solidFill>
                <a:latin typeface="Montserrat"/>
              </a:rPr>
              <a:t>
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Lass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uns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persönlich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darüber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sprechen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. </a:t>
            </a:r>
            <a:endParaRPr lang="de-DE" sz="1600" b="1" dirty="0">
              <a:solidFill>
                <a:srgbClr val="002060"/>
              </a:solidFill>
              <a:latin typeface="Montserrat"/>
            </a:endParaRPr>
          </a:p>
          <a:p>
            <a:pPr algn="ctr">
              <a:buNone/>
              <a:defRPr sz="2600" b="1">
                <a:solidFill>
                  <a:srgbClr val="F28C28"/>
                </a:solidFill>
              </a:defRPr>
            </a:pPr>
            <a:r>
              <a:rPr sz="1600" b="1" dirty="0" err="1">
                <a:solidFill>
                  <a:srgbClr val="002060"/>
                </a:solidFill>
                <a:latin typeface="Montserrat"/>
              </a:rPr>
              <a:t>Gemeinsam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klären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wir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ob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du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gerade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Karrierepositionierung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Frauenförderung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,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Führungskompetenz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oder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einen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kompakten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Entwicklungsimpuls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Montserrat"/>
              </a:rPr>
              <a:t>brauchst</a:t>
            </a:r>
            <a:r>
              <a:rPr sz="1600" b="1" dirty="0">
                <a:solidFill>
                  <a:srgbClr val="002060"/>
                </a:solidFill>
                <a:latin typeface="Montserrat"/>
              </a:rPr>
              <a:t>.</a:t>
            </a:r>
            <a:endParaRPr lang="de-AT" sz="1600" b="1" dirty="0">
              <a:solidFill>
                <a:srgbClr val="002060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C131C1BA-6E39-4EEE-B728-9BF608B0B4D1}"/>
              </a:ext>
            </a:extLst>
          </p:cNvPr>
          <p:cNvSpPr>
            <a:spLocks noGrp="1"/>
          </p:cNvSpPr>
          <p:nvPr/>
        </p:nvSpPr>
        <p:spPr>
          <a:xfrm>
            <a:off x="666750" y="7918828"/>
            <a:ext cx="5715000" cy="138112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400">
                <a:solidFill>
                  <a:srgbClr val="0A3761"/>
                </a:solidFill>
              </a:defRPr>
            </a:pPr>
            <a:r>
              <a:rPr sz="24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BIC </a:t>
            </a:r>
            <a:r>
              <a:rPr sz="2400" b="1" dirty="0" err="1">
                <a:solidFill>
                  <a:srgbClr val="002060"/>
                </a:solidFill>
                <a:latin typeface="+mj-lt"/>
                <a:ea typeface="Arial"/>
                <a:cs typeface="Arial"/>
              </a:rPr>
              <a:t>Bildungscenter</a:t>
            </a:r>
            <a:endParaRPr sz="2400" b="1" dirty="0">
              <a:solidFill>
                <a:srgbClr val="002060"/>
              </a:solidFill>
              <a:latin typeface="+mj-lt"/>
              <a:ea typeface="Arial"/>
              <a:cs typeface="Arial"/>
            </a:endParaRPr>
          </a:p>
          <a:p>
            <a:pPr marL="0" indent="0" algn="ctr">
              <a:buNone/>
              <a:defRPr sz="1400">
                <a:solidFill>
                  <a:srgbClr val="0A3761"/>
                </a:solidFill>
              </a:defRPr>
            </a:pPr>
            <a:r>
              <a:rPr sz="20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Hans-Sachs-Gasse 3 &amp; 14 · 8010 Graz</a:t>
            </a:r>
          </a:p>
          <a:p>
            <a:pPr marL="0" indent="0" algn="ctr">
              <a:buNone/>
              <a:defRPr sz="1400">
                <a:solidFill>
                  <a:srgbClr val="0A3761"/>
                </a:solidFill>
              </a:defRPr>
            </a:pPr>
            <a:r>
              <a:rPr sz="20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office@bic.cc · +43 699 12 40 44 08</a:t>
            </a:r>
          </a:p>
          <a:p>
            <a:pPr marL="0" indent="0" algn="ctr">
              <a:buNone/>
              <a:defRPr sz="1400">
                <a:solidFill>
                  <a:srgbClr val="0A3761"/>
                </a:solidFill>
              </a:defRPr>
            </a:pPr>
            <a:r>
              <a:rPr sz="2000" b="1" dirty="0">
                <a:solidFill>
                  <a:srgbClr val="002060"/>
                </a:solidFill>
                <a:latin typeface="+mj-lt"/>
                <a:ea typeface="Arial"/>
                <a:cs typeface="Arial"/>
              </a:rPr>
              <a:t>www.bic.cc</a:t>
            </a:r>
          </a:p>
        </p:txBody>
      </p:sp>
      <p:pic>
        <p:nvPicPr>
          <p:cNvPr id="27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073" y="10121836"/>
            <a:ext cx="1450277" cy="1009841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E029E62E-56EE-4D8F-9869-47910EA3B0EE}"/>
              </a:ext>
            </a:extLst>
          </p:cNvPr>
          <p:cNvSpPr>
            <a:spLocks noGrp="1"/>
          </p:cNvSpPr>
          <p:nvPr/>
        </p:nvSpPr>
        <p:spPr>
          <a:xfrm>
            <a:off x="3129406" y="11168609"/>
            <a:ext cx="3515613" cy="32861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009"/>
          </a:bodyPr>
          <a:lstStyle/>
          <a:p>
            <a:pPr marL="0" indent="0">
              <a:buNone/>
              <a:defRPr sz="1400" b="1">
                <a:solidFill>
                  <a:srgbClr val="0A3761"/>
                </a:solidFill>
              </a:defRPr>
            </a:pPr>
            <a:r>
              <a:rPr sz="1400" b="1" dirty="0">
                <a:solidFill>
                  <a:srgbClr val="0A3761"/>
                </a:solidFill>
              </a:rPr>
              <a:t>In </a:t>
            </a:r>
            <a:r>
              <a:rPr sz="1400" b="1" dirty="0" err="1">
                <a:solidFill>
                  <a:srgbClr val="0A3761"/>
                </a:solidFill>
              </a:rPr>
              <a:t>Kooperation</a:t>
            </a:r>
            <a:r>
              <a:rPr sz="1400" b="1" dirty="0">
                <a:solidFill>
                  <a:srgbClr val="0A3761"/>
                </a:solidFill>
              </a:rPr>
              <a:t> </a:t>
            </a:r>
            <a:r>
              <a:rPr sz="1400" b="1" dirty="0" err="1">
                <a:solidFill>
                  <a:srgbClr val="0A3761"/>
                </a:solidFill>
              </a:rPr>
              <a:t>mit</a:t>
            </a:r>
            <a:r>
              <a:rPr sz="1400" b="1" dirty="0">
                <a:solidFill>
                  <a:srgbClr val="0A3761"/>
                </a:solidFill>
              </a:rPr>
              <a:t> UNI for LIFE | Universität Graz</a:t>
            </a:r>
            <a:endParaRPr sz="950" dirty="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8D144F7F-733E-4015-ADFA-186FB839DF2C}"/>
              </a:ext>
            </a:extLst>
          </p:cNvPr>
          <p:cNvSpPr>
            <a:spLocks noGrp="1"/>
          </p:cNvSpPr>
          <p:nvPr/>
        </p:nvSpPr>
        <p:spPr>
          <a:xfrm>
            <a:off x="1285875" y="7481846"/>
            <a:ext cx="4476750" cy="40005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  <a:defRPr sz="1600" b="1">
                <a:solidFill>
                  <a:srgbClr val="0A3761"/>
                </a:solidFill>
              </a:defRPr>
            </a:pPr>
            <a:r>
              <a:rPr sz="1600" b="1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Netzwerker:innen</a:t>
            </a:r>
            <a:r>
              <a:rPr sz="1600" b="1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aus</a:t>
            </a:r>
            <a:r>
              <a:rPr sz="1600" b="1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0A3761"/>
                </a:solidFill>
                <a:latin typeface="+mj-lt"/>
                <a:ea typeface="Arial"/>
                <a:cs typeface="Arial"/>
              </a:rPr>
              <a:t>Leidenschaft</a:t>
            </a:r>
            <a:endParaRPr sz="1800" dirty="0">
              <a:latin typeface="+mj-lt"/>
              <a:ea typeface="Arial"/>
              <a:cs typeface="Arial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8DA5AAD7-89D1-4D95-9BEB-0EBFBAA3E34E}"/>
              </a:ext>
            </a:extLst>
          </p:cNvPr>
          <p:cNvSpPr>
            <a:spLocks noGrp="1"/>
          </p:cNvSpPr>
          <p:nvPr/>
        </p:nvSpPr>
        <p:spPr>
          <a:xfrm>
            <a:off x="495300" y="11715750"/>
            <a:ext cx="5867400" cy="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14D7EC3-5754-4DE3-969F-40FD1738132E}"/>
              </a:ext>
            </a:extLst>
          </p:cNvPr>
          <p:cNvSpPr>
            <a:spLocks noGrp="1"/>
          </p:cNvSpPr>
          <p:nvPr/>
        </p:nvSpPr>
        <p:spPr>
          <a:xfrm>
            <a:off x="6191250" y="11811000"/>
            <a:ext cx="381000" cy="1905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buNone/>
              <a:defRPr sz="1000">
                <a:solidFill>
                  <a:srgbClr val="0A3761"/>
                </a:solidFill>
              </a:defRPr>
            </a:pPr>
            <a:r>
              <a:rPr sz="1000">
                <a:solidFill>
                  <a:srgbClr val="0A3761"/>
                </a:solidFill>
              </a:rPr>
              <a:t>08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E35D65B-5554-84C4-DD1F-F1F06324A78A}"/>
              </a:ext>
            </a:extLst>
          </p:cNvPr>
          <p:cNvSpPr>
            <a:spLocks noGrp="1"/>
          </p:cNvSpPr>
          <p:nvPr/>
        </p:nvSpPr>
        <p:spPr>
          <a:xfrm>
            <a:off x="2000250" y="7064805"/>
            <a:ext cx="3048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  <a:defRPr sz="1400">
                <a:solidFill>
                  <a:srgbClr val="0A3761"/>
                </a:solidFill>
              </a:defRPr>
            </a:pPr>
            <a:r>
              <a:rPr sz="1400" b="1" dirty="0">
                <a:solidFill>
                  <a:srgbClr val="0A3761"/>
                </a:solidFill>
                <a:latin typeface="+mj-lt"/>
                <a:ea typeface="Arial"/>
                <a:cs typeface="Arial"/>
              </a:rPr>
              <a:t>Bettina Stein-Geba </a:t>
            </a:r>
            <a:endParaRPr sz="1330" b="1" dirty="0">
              <a:latin typeface="+mj-lt"/>
              <a:ea typeface="Arial"/>
              <a:cs typeface="Arial"/>
            </a:endParaRPr>
          </a:p>
        </p:txBody>
      </p:sp>
      <p:pic>
        <p:nvPicPr>
          <p:cNvPr id="33" name="Image 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546" y="10177390"/>
            <a:ext cx="1913382" cy="85953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D77F735-BCF9-7404-1C11-E6DCF60558AC}"/>
              </a:ext>
            </a:extLst>
          </p:cNvPr>
          <p:cNvSpPr>
            <a:spLocks noGrp="1"/>
          </p:cNvSpPr>
          <p:nvPr/>
        </p:nvSpPr>
        <p:spPr>
          <a:xfrm>
            <a:off x="857250" y="9438726"/>
            <a:ext cx="5524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  <a:defRPr sz="2600" b="1">
                <a:solidFill>
                  <a:srgbClr val="F28C28"/>
                </a:solidFill>
              </a:defRPr>
            </a:pP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Baue </a:t>
            </a:r>
            <a:r>
              <a:rPr sz="1600" b="1" dirty="0" err="1">
                <a:solidFill>
                  <a:srgbClr val="F28C28"/>
                </a:solidFill>
                <a:latin typeface="+mj-lt"/>
                <a:ea typeface="Arial"/>
                <a:cs typeface="Arial"/>
              </a:rPr>
              <a:t>dir</a:t>
            </a: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  <a:ea typeface="Arial"/>
                <a:cs typeface="Arial"/>
              </a:rPr>
              <a:t>deine</a:t>
            </a: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  <a:ea typeface="Arial"/>
                <a:cs typeface="Arial"/>
              </a:rPr>
              <a:t>Kontakte</a:t>
            </a: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 auf, bevor du </a:t>
            </a:r>
            <a:r>
              <a:rPr sz="1600" b="1" dirty="0" err="1">
                <a:solidFill>
                  <a:srgbClr val="F28C28"/>
                </a:solidFill>
                <a:latin typeface="+mj-lt"/>
                <a:ea typeface="Arial"/>
                <a:cs typeface="Arial"/>
              </a:rPr>
              <a:t>sie</a:t>
            </a: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F28C28"/>
                </a:solidFill>
                <a:latin typeface="+mj-lt"/>
                <a:ea typeface="Arial"/>
                <a:cs typeface="Arial"/>
              </a:rPr>
              <a:t>brauchst</a:t>
            </a:r>
            <a:r>
              <a:rPr sz="1600" b="1" dirty="0">
                <a:solidFill>
                  <a:srgbClr val="F28C28"/>
                </a:solidFill>
                <a:latin typeface="+mj-lt"/>
                <a:ea typeface="Arial"/>
                <a:cs typeface="Arial"/>
              </a:rPr>
              <a:t>!</a:t>
            </a:r>
          </a:p>
          <a:p>
            <a:pPr marL="0" indent="0" algn="ctr">
              <a:buNone/>
              <a:defRPr sz="2600" b="1">
                <a:solidFill>
                  <a:srgbClr val="F28C28"/>
                </a:solidFill>
              </a:defRPr>
            </a:pPr>
            <a:endParaRPr sz="2600" b="1" dirty="0">
              <a:solidFill>
                <a:srgbClr val="F28C28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666D089-6E66-7F8A-F03E-51E5D53C86D1}"/>
              </a:ext>
            </a:extLst>
          </p:cNvPr>
          <p:cNvSpPr/>
          <p:nvPr/>
        </p:nvSpPr>
        <p:spPr>
          <a:xfrm>
            <a:off x="2723539" y="3432475"/>
            <a:ext cx="1601422" cy="150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050" dirty="0">
              <a:solidFill>
                <a:srgbClr val="0000FF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de-AT" sz="1200" b="1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Erstgespräch  BIC Bildungscenter</a:t>
            </a:r>
            <a:endParaRPr lang="de-AT" sz="1200" b="1" dirty="0">
              <a:solidFill>
                <a:schemeClr val="tx2"/>
              </a:solidFill>
            </a:endParaRPr>
          </a:p>
          <a:p>
            <a:pPr algn="ctr"/>
            <a:endParaRPr lang="de-AT" dirty="0"/>
          </a:p>
        </p:txBody>
      </p:sp>
      <p:pic>
        <p:nvPicPr>
          <p:cNvPr id="2" name="image3.jpeg">
            <a:extLst>
              <a:ext uri="{FF2B5EF4-FFF2-40B4-BE49-F238E27FC236}">
                <a16:creationId xmlns:a16="http://schemas.microsoft.com/office/drawing/2014/main" id="{1C1CAB2C-D946-2E6F-BEF5-9E901D80CD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30" y="11058437"/>
            <a:ext cx="997585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6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Microsoft Office PowerPoint</Application>
  <DocSecurity>0</DocSecurity>
  <PresentationFormat>Breitbild</PresentationFormat>
  <Paragraphs>134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Montserrat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Bettina Stein</cp:lastModifiedBy>
  <cp:revision>12</cp:revision>
  <dcterms:created xsi:type="dcterms:W3CDTF">2026-09-22T15:39:46Z</dcterms:created>
  <dcterms:modified xsi:type="dcterms:W3CDTF">2026-09-25T07:27:11Z</dcterms:modified>
</cp:coreProperties>
</file>