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7213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C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F28C28"/>
          </a:solidFill>
          <a:ln w="12700">
            <a:solidFill>
              <a:srgbClr val="F28C28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alphaModFix amt="92000"/>
          </a:blip>
          <a:stretch>
            <a:fillRect/>
          </a:stretch>
        </p:blipFill>
        <p:spPr>
          <a:xfrm>
            <a:off x="6537960" y="0"/>
            <a:ext cx="5650992" cy="352044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6263640" y="0"/>
            <a:ext cx="5934456" cy="3520440"/>
          </a:xfrm>
          <a:prstGeom prst="rect">
            <a:avLst/>
          </a:prstGeom>
          <a:solidFill>
            <a:srgbClr val="FFFCF8">
              <a:alpha val="75000"/>
            </a:srgbClr>
          </a:solidFill>
          <a:ln w="12700">
            <a:solidFill>
              <a:srgbClr val="FFFCF8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072" y="502920"/>
            <a:ext cx="777240" cy="77724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94360" y="1572768"/>
            <a:ext cx="3657600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28C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BIC BILDUNGSCENTER</a:t>
            </a:r>
            <a:endParaRPr lang="en-US" sz="1200" dirty="0"/>
          </a:p>
        </p:txBody>
      </p:sp>
      <p:sp>
        <p:nvSpPr>
          <p:cNvPr id="7" name="Text 3"/>
          <p:cNvSpPr/>
          <p:nvPr/>
        </p:nvSpPr>
        <p:spPr>
          <a:xfrm>
            <a:off x="566928" y="1965960"/>
            <a:ext cx="5577840" cy="10058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0A3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Ein Netzwerk. Drei Perspektiven. Eine gemeinsame Wirkung.</a:t>
            </a:r>
            <a:endParaRPr lang="en-US" sz="2600" dirty="0"/>
          </a:p>
        </p:txBody>
      </p:sp>
      <p:sp>
        <p:nvSpPr>
          <p:cNvPr id="8" name="Text 4"/>
          <p:cNvSpPr/>
          <p:nvPr/>
        </p:nvSpPr>
        <p:spPr>
          <a:xfrm>
            <a:off x="594360" y="3246120"/>
            <a:ext cx="5303520" cy="5029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0A3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Eine 4-Seiten-Kurzpräsentation: Was BIC für Mentees, Unternehmen und Mentor:innen möglich macht.</a:t>
            </a:r>
            <a:endParaRPr lang="en-US" sz="1400" dirty="0"/>
          </a:p>
        </p:txBody>
      </p:sp>
      <p:sp>
        <p:nvSpPr>
          <p:cNvPr id="9" name="Shape 5"/>
          <p:cNvSpPr/>
          <p:nvPr/>
        </p:nvSpPr>
        <p:spPr>
          <a:xfrm>
            <a:off x="594360" y="4251960"/>
            <a:ext cx="1234440" cy="347472"/>
          </a:xfrm>
          <a:prstGeom prst="roundRect">
            <a:avLst>
              <a:gd name="adj" fmla="val 31579"/>
            </a:avLst>
          </a:prstGeom>
          <a:solidFill>
            <a:srgbClr val="FFF0E2"/>
          </a:solidFill>
          <a:ln w="12700">
            <a:solidFill>
              <a:srgbClr val="FFF0E2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0" name="Text 6"/>
          <p:cNvSpPr/>
          <p:nvPr/>
        </p:nvSpPr>
        <p:spPr>
          <a:xfrm>
            <a:off x="667512" y="4315968"/>
            <a:ext cx="1088136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A3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für Mentees</a:t>
            </a:r>
            <a:endParaRPr lang="en-US" sz="1100" dirty="0"/>
          </a:p>
        </p:txBody>
      </p:sp>
      <p:sp>
        <p:nvSpPr>
          <p:cNvPr id="11" name="Shape 7"/>
          <p:cNvSpPr/>
          <p:nvPr/>
        </p:nvSpPr>
        <p:spPr>
          <a:xfrm>
            <a:off x="1965960" y="4251960"/>
            <a:ext cx="1508760" cy="347472"/>
          </a:xfrm>
          <a:prstGeom prst="roundRect">
            <a:avLst>
              <a:gd name="adj" fmla="val 31579"/>
            </a:avLst>
          </a:prstGeom>
          <a:solidFill>
            <a:srgbClr val="FFF0E2"/>
          </a:solidFill>
          <a:ln w="12700">
            <a:solidFill>
              <a:srgbClr val="FFF0E2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Text 8"/>
          <p:cNvSpPr/>
          <p:nvPr/>
        </p:nvSpPr>
        <p:spPr>
          <a:xfrm>
            <a:off x="2039112" y="4315968"/>
            <a:ext cx="1362456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A3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für Unternehmen</a:t>
            </a:r>
            <a:endParaRPr lang="en-US" sz="1100" dirty="0"/>
          </a:p>
        </p:txBody>
      </p:sp>
      <p:sp>
        <p:nvSpPr>
          <p:cNvPr id="13" name="Shape 9"/>
          <p:cNvSpPr/>
          <p:nvPr/>
        </p:nvSpPr>
        <p:spPr>
          <a:xfrm>
            <a:off x="3611880" y="4251960"/>
            <a:ext cx="1417320" cy="347472"/>
          </a:xfrm>
          <a:prstGeom prst="roundRect">
            <a:avLst>
              <a:gd name="adj" fmla="val 31579"/>
            </a:avLst>
          </a:prstGeom>
          <a:solidFill>
            <a:srgbClr val="FFF0E2"/>
          </a:solidFill>
          <a:ln w="12700">
            <a:solidFill>
              <a:srgbClr val="FFF0E2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0"/>
          <p:cNvSpPr/>
          <p:nvPr/>
        </p:nvSpPr>
        <p:spPr>
          <a:xfrm>
            <a:off x="3685032" y="4315968"/>
            <a:ext cx="1271016" cy="25603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A3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für Mentor:innen</a:t>
            </a:r>
            <a:endParaRPr lang="en-US" sz="1100" dirty="0"/>
          </a:p>
        </p:txBody>
      </p:sp>
      <p:sp>
        <p:nvSpPr>
          <p:cNvPr id="15" name="Text 11"/>
          <p:cNvSpPr/>
          <p:nvPr/>
        </p:nvSpPr>
        <p:spPr>
          <a:xfrm>
            <a:off x="594360" y="5349240"/>
            <a:ext cx="5303520" cy="4114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A3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„Baue dir deine Kontakte auf, bevor du sie brauchst.“</a:t>
            </a:r>
            <a:endParaRPr lang="en-US" sz="1800" dirty="0"/>
          </a:p>
        </p:txBody>
      </p:sp>
      <p:sp>
        <p:nvSpPr>
          <p:cNvPr id="16" name="Text 12"/>
          <p:cNvSpPr/>
          <p:nvPr/>
        </p:nvSpPr>
        <p:spPr>
          <a:xfrm>
            <a:off x="594360" y="5833872"/>
            <a:ext cx="5303520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0A3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seit 1999 · 2.000+ Mentor:innen · 5.000+ Mentees</a:t>
            </a:r>
            <a:endParaRPr lang="en-US" sz="1200" dirty="0"/>
          </a:p>
        </p:txBody>
      </p:sp>
      <p:sp>
        <p:nvSpPr>
          <p:cNvPr id="17" name="Text 13"/>
          <p:cNvSpPr/>
          <p:nvPr/>
        </p:nvSpPr>
        <p:spPr>
          <a:xfrm>
            <a:off x="594360" y="6446520"/>
            <a:ext cx="91440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800" dirty="0">
                <a:solidFill>
                  <a:srgbClr val="0A3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www.bic.cc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C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0584" cy="6858000"/>
          </a:xfrm>
          <a:prstGeom prst="rect">
            <a:avLst/>
          </a:prstGeom>
          <a:solidFill>
            <a:srgbClr val="F28C28"/>
          </a:solidFill>
          <a:ln w="12700">
            <a:solidFill>
              <a:srgbClr val="F28C28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84280" y="137160"/>
            <a:ext cx="411480" cy="41148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829800" y="201168"/>
            <a:ext cx="1280160" cy="2011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r">
              <a:buNone/>
            </a:pPr>
            <a:r>
              <a:rPr lang="en-US" sz="850" dirty="0">
                <a:solidFill>
                  <a:srgbClr val="0A3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www.bic.cc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502920" y="320040"/>
            <a:ext cx="3657600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28C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FÜR MENTEES &amp; TEILNEHMER:INNEN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502920" y="658368"/>
            <a:ext cx="8138160" cy="5029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28C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Du musst deinen Weg nicht alleine gehen.</a:t>
            </a:r>
            <a:endParaRPr lang="en-US" sz="2600" dirty="0"/>
          </a:p>
        </p:txBody>
      </p:sp>
      <p:sp>
        <p:nvSpPr>
          <p:cNvPr id="7" name="Text 4"/>
          <p:cNvSpPr/>
          <p:nvPr/>
        </p:nvSpPr>
        <p:spPr>
          <a:xfrm>
            <a:off x="530352" y="1170432"/>
            <a:ext cx="8686800" cy="5029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0A3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BIC Programme schaffen Klarheit, Sichtbarkeit, Sparring und ein Netzwerk, das trägt.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502920" y="6355080"/>
            <a:ext cx="10789920" cy="0"/>
          </a:xfrm>
          <a:prstGeom prst="line">
            <a:avLst/>
          </a:prstGeom>
          <a:noFill/>
          <a:ln w="12700">
            <a:solidFill>
              <a:srgbClr val="D9E4E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6"/>
          <p:cNvSpPr/>
          <p:nvPr/>
        </p:nvSpPr>
        <p:spPr>
          <a:xfrm>
            <a:off x="502920" y="6419088"/>
            <a:ext cx="292608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800" dirty="0">
                <a:solidFill>
                  <a:srgbClr val="0A3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BIC Bildungscenter Steiermark &amp; Wien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1155680" y="6419088"/>
            <a:ext cx="3657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r">
              <a:buNone/>
            </a:pPr>
            <a:r>
              <a:rPr lang="en-US" sz="800" dirty="0">
                <a:solidFill>
                  <a:srgbClr val="0A3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00" dirty="0"/>
          </a:p>
        </p:txBody>
      </p:sp>
      <p:sp>
        <p:nvSpPr>
          <p:cNvPr id="11" name="Shape 8"/>
          <p:cNvSpPr/>
          <p:nvPr/>
        </p:nvSpPr>
        <p:spPr>
          <a:xfrm>
            <a:off x="9601200" y="4800600"/>
            <a:ext cx="2011680" cy="2011680"/>
          </a:xfrm>
          <a:prstGeom prst="arc">
            <a:avLst/>
          </a:prstGeom>
          <a:solidFill>
            <a:srgbClr val="FFF0E2">
              <a:alpha val="70000"/>
            </a:srgbClr>
          </a:solidFill>
          <a:ln w="12700">
            <a:solidFill>
              <a:srgbClr val="FFF0E2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Shape 9"/>
          <p:cNvSpPr/>
          <p:nvPr/>
        </p:nvSpPr>
        <p:spPr>
          <a:xfrm>
            <a:off x="658368" y="1920240"/>
            <a:ext cx="3337560" cy="3246120"/>
          </a:xfrm>
          <a:prstGeom prst="roundRect">
            <a:avLst>
              <a:gd name="adj" fmla="val 4225"/>
            </a:avLst>
          </a:prstGeom>
          <a:solidFill>
            <a:srgbClr val="FFFFFF"/>
          </a:solidFill>
          <a:ln w="12700">
            <a:solidFill>
              <a:srgbClr val="D9E4E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Shape 10"/>
          <p:cNvSpPr/>
          <p:nvPr/>
        </p:nvSpPr>
        <p:spPr>
          <a:xfrm>
            <a:off x="658368" y="1920240"/>
            <a:ext cx="73152" cy="3246120"/>
          </a:xfrm>
          <a:prstGeom prst="rect">
            <a:avLst/>
          </a:prstGeom>
          <a:solidFill>
            <a:srgbClr val="F28C28"/>
          </a:solidFill>
          <a:ln w="12700">
            <a:solidFill>
              <a:srgbClr val="F28C28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1"/>
          <p:cNvSpPr/>
          <p:nvPr/>
        </p:nvSpPr>
        <p:spPr>
          <a:xfrm>
            <a:off x="822960" y="2084832"/>
            <a:ext cx="3008376" cy="3200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A3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Was oft dahintersteht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822960" y="2514600"/>
            <a:ext cx="3026664" cy="2532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1300" dirty="0">
                <a:solidFill>
                  <a:srgbClr val="0A3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Ich leiste viel – aber werde zu wenig gesehen.</a:t>
            </a:r>
            <a:endParaRPr lang="en-US" sz="1300" dirty="0"/>
          </a:p>
          <a:p>
            <a:r>
              <a:rPr lang="en-US" sz="1300" dirty="0">
                <a:solidFill>
                  <a:srgbClr val="0A3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Ich weiß nicht klar, wohin ich wirklich will.</a:t>
            </a:r>
            <a:endParaRPr lang="en-US" sz="1300" dirty="0"/>
          </a:p>
          <a:p>
            <a:r>
              <a:rPr lang="en-US" sz="1300" dirty="0">
                <a:solidFill>
                  <a:srgbClr val="0A3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Ich treffe wichtige Entscheidungen zu oft allein.</a:t>
            </a:r>
            <a:endParaRPr lang="en-US" sz="1300" dirty="0"/>
          </a:p>
          <a:p>
            <a:r>
              <a:rPr lang="en-US" sz="1300" dirty="0">
                <a:solidFill>
                  <a:srgbClr val="0A3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Mir fehlen Zugang, Kontakte und neue Perspektiven.</a:t>
            </a:r>
            <a:endParaRPr lang="en-US" sz="1300" dirty="0"/>
          </a:p>
        </p:txBody>
      </p:sp>
      <p:sp>
        <p:nvSpPr>
          <p:cNvPr id="16" name="Shape 13"/>
          <p:cNvSpPr/>
          <p:nvPr/>
        </p:nvSpPr>
        <p:spPr>
          <a:xfrm>
            <a:off x="4407408" y="1920240"/>
            <a:ext cx="3337560" cy="3246120"/>
          </a:xfrm>
          <a:prstGeom prst="roundRect">
            <a:avLst>
              <a:gd name="adj" fmla="val 4225"/>
            </a:avLst>
          </a:prstGeom>
          <a:solidFill>
            <a:srgbClr val="EAF3FC"/>
          </a:solidFill>
          <a:ln w="12700">
            <a:solidFill>
              <a:srgbClr val="D9E4E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Shape 14"/>
          <p:cNvSpPr/>
          <p:nvPr/>
        </p:nvSpPr>
        <p:spPr>
          <a:xfrm>
            <a:off x="4407408" y="1920240"/>
            <a:ext cx="73152" cy="3246120"/>
          </a:xfrm>
          <a:prstGeom prst="rect">
            <a:avLst/>
          </a:prstGeom>
          <a:solidFill>
            <a:srgbClr val="86A8C9"/>
          </a:solidFill>
          <a:ln w="12700">
            <a:solidFill>
              <a:srgbClr val="86A8C9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Text 15"/>
          <p:cNvSpPr/>
          <p:nvPr/>
        </p:nvSpPr>
        <p:spPr>
          <a:xfrm>
            <a:off x="4572000" y="2084832"/>
            <a:ext cx="3008376" cy="3200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A3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Was BIC anbietet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4572000" y="2514600"/>
            <a:ext cx="3026664" cy="2532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 lnSpcReduction="10000"/>
          </a:bodyPr>
          <a:lstStyle/>
          <a:p>
            <a:pPr>
              <a:defRPr sz="1270">
                <a:solidFill>
                  <a:srgbClr val="0A3761"/>
                </a:solidFill>
              </a:defRPr>
            </a:pPr>
            <a:r>
              <a:rPr sz="1400" b="1" dirty="0">
                <a:solidFill>
                  <a:srgbClr val="0A3761"/>
                </a:solidFill>
              </a:rPr>
              <a:t>Business Cross Mentoring: </a:t>
            </a:r>
            <a:r>
              <a:rPr sz="1270" dirty="0" err="1">
                <a:solidFill>
                  <a:srgbClr val="0A3761"/>
                </a:solidFill>
              </a:rPr>
              <a:t>Entwicklung</a:t>
            </a:r>
            <a:r>
              <a:rPr sz="1270" dirty="0">
                <a:solidFill>
                  <a:srgbClr val="0A3761"/>
                </a:solidFill>
              </a:rPr>
              <a:t> für Future Leader, </a:t>
            </a:r>
            <a:r>
              <a:rPr sz="1270" dirty="0" err="1">
                <a:solidFill>
                  <a:srgbClr val="0A3761"/>
                </a:solidFill>
              </a:rPr>
              <a:t>Expert:innen</a:t>
            </a:r>
            <a:r>
              <a:rPr sz="1270" dirty="0">
                <a:solidFill>
                  <a:srgbClr val="0A3761"/>
                </a:solidFill>
              </a:rPr>
              <a:t> und Newcomer.</a:t>
            </a:r>
          </a:p>
          <a:p>
            <a:pPr>
              <a:defRPr sz="1270">
                <a:solidFill>
                  <a:srgbClr val="0A3761"/>
                </a:solidFill>
              </a:defRPr>
            </a:pPr>
            <a:r>
              <a:rPr sz="1400" b="1" dirty="0">
                <a:solidFill>
                  <a:srgbClr val="0A3761"/>
                </a:solidFill>
              </a:rPr>
              <a:t>Value-Based Cross Mentoring: </a:t>
            </a:r>
            <a:r>
              <a:rPr sz="1270" dirty="0" err="1">
                <a:solidFill>
                  <a:srgbClr val="0A3761"/>
                </a:solidFill>
              </a:rPr>
              <a:t>Führung</a:t>
            </a:r>
            <a:r>
              <a:rPr sz="1270" dirty="0">
                <a:solidFill>
                  <a:srgbClr val="0A3761"/>
                </a:solidFill>
              </a:rPr>
              <a:t> </a:t>
            </a:r>
            <a:r>
              <a:rPr sz="1270" dirty="0" err="1">
                <a:solidFill>
                  <a:srgbClr val="0A3761"/>
                </a:solidFill>
              </a:rPr>
              <a:t>mit</a:t>
            </a:r>
            <a:r>
              <a:rPr sz="1270" dirty="0">
                <a:solidFill>
                  <a:srgbClr val="0A3761"/>
                </a:solidFill>
              </a:rPr>
              <a:t> </a:t>
            </a:r>
            <a:r>
              <a:rPr sz="1270" dirty="0" err="1">
                <a:solidFill>
                  <a:srgbClr val="0A3761"/>
                </a:solidFill>
              </a:rPr>
              <a:t>Haltung</a:t>
            </a:r>
            <a:r>
              <a:rPr sz="1270" dirty="0">
                <a:solidFill>
                  <a:srgbClr val="0A3761"/>
                </a:solidFill>
              </a:rPr>
              <a:t>, 10 ECTS und Uni-</a:t>
            </a:r>
            <a:r>
              <a:rPr sz="1270" dirty="0" err="1">
                <a:solidFill>
                  <a:srgbClr val="0A3761"/>
                </a:solidFill>
              </a:rPr>
              <a:t>Zertifikat</a:t>
            </a:r>
            <a:r>
              <a:rPr sz="1270" dirty="0">
                <a:solidFill>
                  <a:srgbClr val="0A3761"/>
                </a:solidFill>
              </a:rPr>
              <a:t>.</a:t>
            </a:r>
          </a:p>
          <a:p>
            <a:pPr>
              <a:defRPr sz="1270">
                <a:solidFill>
                  <a:srgbClr val="0A3761"/>
                </a:solidFill>
              </a:defRPr>
            </a:pPr>
            <a:r>
              <a:rPr sz="1400" b="1" dirty="0">
                <a:solidFill>
                  <a:srgbClr val="0A3761"/>
                </a:solidFill>
              </a:rPr>
              <a:t>Offboarding Cross Mentoring: </a:t>
            </a:r>
            <a:r>
              <a:rPr sz="1270" dirty="0">
                <a:solidFill>
                  <a:srgbClr val="0A3761"/>
                </a:solidFill>
              </a:rPr>
              <a:t>Wissen </a:t>
            </a:r>
            <a:r>
              <a:rPr sz="1270" dirty="0" err="1">
                <a:solidFill>
                  <a:srgbClr val="0A3761"/>
                </a:solidFill>
              </a:rPr>
              <a:t>weitergeben</a:t>
            </a:r>
            <a:r>
              <a:rPr sz="1270" dirty="0">
                <a:solidFill>
                  <a:srgbClr val="0A3761"/>
                </a:solidFill>
              </a:rPr>
              <a:t> und gut neu </a:t>
            </a:r>
            <a:r>
              <a:rPr sz="1270" dirty="0" err="1">
                <a:solidFill>
                  <a:srgbClr val="0A3761"/>
                </a:solidFill>
              </a:rPr>
              <a:t>starten</a:t>
            </a:r>
            <a:r>
              <a:rPr sz="1270" dirty="0">
                <a:solidFill>
                  <a:srgbClr val="0A3761"/>
                </a:solidFill>
              </a:rPr>
              <a:t>.</a:t>
            </a:r>
          </a:p>
          <a:p>
            <a:pPr>
              <a:defRPr sz="1270">
                <a:solidFill>
                  <a:srgbClr val="0A3761"/>
                </a:solidFill>
              </a:defRPr>
            </a:pPr>
            <a:r>
              <a:rPr sz="1400" b="1" dirty="0">
                <a:solidFill>
                  <a:srgbClr val="0A3761"/>
                </a:solidFill>
              </a:rPr>
              <a:t>Workshops: </a:t>
            </a:r>
            <a:r>
              <a:rPr sz="1270" dirty="0">
                <a:solidFill>
                  <a:srgbClr val="0A3761"/>
                </a:solidFill>
              </a:rPr>
              <a:t>Netzwerken, Marke Ich, Stil &amp; </a:t>
            </a:r>
            <a:r>
              <a:rPr sz="1270" dirty="0" err="1">
                <a:solidFill>
                  <a:srgbClr val="0A3761"/>
                </a:solidFill>
              </a:rPr>
              <a:t>Etikette</a:t>
            </a:r>
            <a:r>
              <a:rPr sz="1270" dirty="0">
                <a:solidFill>
                  <a:srgbClr val="0A3761"/>
                </a:solidFill>
              </a:rPr>
              <a:t>.</a:t>
            </a:r>
          </a:p>
          <a:p>
            <a:pPr>
              <a:defRPr sz="1270">
                <a:solidFill>
                  <a:srgbClr val="0A3761"/>
                </a:solidFill>
              </a:defRPr>
            </a:pPr>
            <a:r>
              <a:rPr sz="1400" b="1" dirty="0" err="1">
                <a:solidFill>
                  <a:srgbClr val="0A3761"/>
                </a:solidFill>
              </a:rPr>
              <a:t>Einzel</a:t>
            </a:r>
            <a:r>
              <a:rPr sz="1400" b="1" dirty="0">
                <a:solidFill>
                  <a:srgbClr val="0A3761"/>
                </a:solidFill>
              </a:rPr>
              <a:t>- und </a:t>
            </a:r>
            <a:r>
              <a:rPr sz="1400" b="1" dirty="0" err="1">
                <a:solidFill>
                  <a:srgbClr val="0A3761"/>
                </a:solidFill>
              </a:rPr>
              <a:t>Führungskräftecoachings</a:t>
            </a:r>
            <a:r>
              <a:rPr sz="1400" b="1" dirty="0">
                <a:solidFill>
                  <a:srgbClr val="0A3761"/>
                </a:solidFill>
              </a:rPr>
              <a:t>: </a:t>
            </a:r>
            <a:r>
              <a:rPr sz="1270" dirty="0" err="1">
                <a:solidFill>
                  <a:srgbClr val="0A3761"/>
                </a:solidFill>
              </a:rPr>
              <a:t>Klarheit</a:t>
            </a:r>
            <a:r>
              <a:rPr sz="1270" dirty="0">
                <a:solidFill>
                  <a:srgbClr val="0A3761"/>
                </a:solidFill>
              </a:rPr>
              <a:t>, </a:t>
            </a:r>
            <a:r>
              <a:rPr sz="1270" dirty="0" err="1">
                <a:solidFill>
                  <a:srgbClr val="0A3761"/>
                </a:solidFill>
              </a:rPr>
              <a:t>Auftreten</a:t>
            </a:r>
            <a:r>
              <a:rPr sz="1270" dirty="0">
                <a:solidFill>
                  <a:srgbClr val="0A3761"/>
                </a:solidFill>
              </a:rPr>
              <a:t> und </a:t>
            </a:r>
            <a:r>
              <a:rPr sz="1270" dirty="0" err="1">
                <a:solidFill>
                  <a:srgbClr val="0A3761"/>
                </a:solidFill>
              </a:rPr>
              <a:t>nächste</a:t>
            </a:r>
            <a:r>
              <a:rPr sz="1270" dirty="0">
                <a:solidFill>
                  <a:srgbClr val="0A3761"/>
                </a:solidFill>
              </a:rPr>
              <a:t> </a:t>
            </a:r>
            <a:r>
              <a:rPr sz="1270" dirty="0" err="1">
                <a:solidFill>
                  <a:srgbClr val="0A3761"/>
                </a:solidFill>
              </a:rPr>
              <a:t>Schritte</a:t>
            </a:r>
            <a:r>
              <a:rPr sz="1270" dirty="0">
                <a:solidFill>
                  <a:srgbClr val="0A3761"/>
                </a:solidFill>
              </a:rPr>
              <a:t>.</a:t>
            </a:r>
          </a:p>
        </p:txBody>
      </p:sp>
      <p:sp>
        <p:nvSpPr>
          <p:cNvPr id="20" name="Shape 17"/>
          <p:cNvSpPr/>
          <p:nvPr/>
        </p:nvSpPr>
        <p:spPr>
          <a:xfrm>
            <a:off x="8156448" y="1920240"/>
            <a:ext cx="3337560" cy="3246120"/>
          </a:xfrm>
          <a:prstGeom prst="roundRect">
            <a:avLst>
              <a:gd name="adj" fmla="val 4225"/>
            </a:avLst>
          </a:prstGeom>
          <a:solidFill>
            <a:srgbClr val="FFFFFF"/>
          </a:solidFill>
          <a:ln w="12700">
            <a:solidFill>
              <a:srgbClr val="D9E4E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1" name="Shape 18"/>
          <p:cNvSpPr/>
          <p:nvPr/>
        </p:nvSpPr>
        <p:spPr>
          <a:xfrm>
            <a:off x="8156448" y="1920240"/>
            <a:ext cx="73152" cy="3246120"/>
          </a:xfrm>
          <a:prstGeom prst="rect">
            <a:avLst/>
          </a:prstGeom>
          <a:solidFill>
            <a:srgbClr val="F28C28"/>
          </a:solidFill>
          <a:ln w="12700">
            <a:solidFill>
              <a:srgbClr val="F28C28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Text 19"/>
          <p:cNvSpPr/>
          <p:nvPr/>
        </p:nvSpPr>
        <p:spPr>
          <a:xfrm>
            <a:off x="8321040" y="2084832"/>
            <a:ext cx="3008376" cy="3200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A3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Was du mitnimmst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8321040" y="2514600"/>
            <a:ext cx="3026664" cy="25328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>
              <a:defRPr sz="1270">
                <a:solidFill>
                  <a:srgbClr val="0A3761"/>
                </a:solidFill>
              </a:defRPr>
            </a:pPr>
            <a:r>
              <a:rPr sz="1270" dirty="0" err="1">
                <a:solidFill>
                  <a:srgbClr val="0A3761"/>
                </a:solidFill>
              </a:rPr>
              <a:t>mehr</a:t>
            </a:r>
            <a:r>
              <a:rPr sz="1270" dirty="0">
                <a:solidFill>
                  <a:srgbClr val="0A3761"/>
                </a:solidFill>
              </a:rPr>
              <a:t> </a:t>
            </a:r>
            <a:r>
              <a:rPr sz="1270" dirty="0" err="1">
                <a:solidFill>
                  <a:srgbClr val="0A3761"/>
                </a:solidFill>
              </a:rPr>
              <a:t>Klarheit</a:t>
            </a:r>
            <a:r>
              <a:rPr sz="1270" dirty="0">
                <a:solidFill>
                  <a:srgbClr val="0A3761"/>
                </a:solidFill>
              </a:rPr>
              <a:t> </a:t>
            </a:r>
            <a:r>
              <a:rPr sz="1270" dirty="0" err="1">
                <a:solidFill>
                  <a:srgbClr val="0A3761"/>
                </a:solidFill>
              </a:rPr>
              <a:t>über</a:t>
            </a:r>
            <a:r>
              <a:rPr sz="1270" dirty="0">
                <a:solidFill>
                  <a:srgbClr val="0A3761"/>
                </a:solidFill>
              </a:rPr>
              <a:t> Rolle, </a:t>
            </a:r>
            <a:r>
              <a:rPr sz="1270" dirty="0" err="1">
                <a:solidFill>
                  <a:srgbClr val="0A3761"/>
                </a:solidFill>
              </a:rPr>
              <a:t>Ziele</a:t>
            </a:r>
            <a:r>
              <a:rPr sz="1270" dirty="0">
                <a:solidFill>
                  <a:srgbClr val="0A3761"/>
                </a:solidFill>
              </a:rPr>
              <a:t> und </a:t>
            </a:r>
            <a:r>
              <a:rPr sz="1270" dirty="0" err="1">
                <a:solidFill>
                  <a:srgbClr val="0A3761"/>
                </a:solidFill>
              </a:rPr>
              <a:t>Stärken</a:t>
            </a:r>
            <a:endParaRPr sz="1270" dirty="0">
              <a:solidFill>
                <a:srgbClr val="0A3761"/>
              </a:solidFill>
            </a:endParaRPr>
          </a:p>
          <a:p>
            <a:pPr>
              <a:defRPr sz="1270">
                <a:solidFill>
                  <a:srgbClr val="0A3761"/>
                </a:solidFill>
              </a:defRPr>
            </a:pPr>
            <a:r>
              <a:rPr sz="1270" dirty="0" err="1">
                <a:solidFill>
                  <a:srgbClr val="0A3761"/>
                </a:solidFill>
              </a:rPr>
              <a:t>mehr</a:t>
            </a:r>
            <a:r>
              <a:rPr sz="1270" dirty="0">
                <a:solidFill>
                  <a:srgbClr val="0A3761"/>
                </a:solidFill>
              </a:rPr>
              <a:t> Sicherheit </a:t>
            </a:r>
            <a:r>
              <a:rPr sz="1270" dirty="0" err="1">
                <a:solidFill>
                  <a:srgbClr val="0A3761"/>
                </a:solidFill>
              </a:rPr>
              <a:t>im</a:t>
            </a:r>
            <a:r>
              <a:rPr sz="1270" dirty="0">
                <a:solidFill>
                  <a:srgbClr val="0A3761"/>
                </a:solidFill>
              </a:rPr>
              <a:t> </a:t>
            </a:r>
            <a:r>
              <a:rPr sz="1270" dirty="0" err="1">
                <a:solidFill>
                  <a:srgbClr val="0A3761"/>
                </a:solidFill>
              </a:rPr>
              <a:t>Auftreten</a:t>
            </a:r>
            <a:r>
              <a:rPr sz="1270" dirty="0">
                <a:solidFill>
                  <a:srgbClr val="0A3761"/>
                </a:solidFill>
              </a:rPr>
              <a:t>, Netzwerken und in </a:t>
            </a:r>
            <a:r>
              <a:rPr sz="1270" dirty="0" err="1">
                <a:solidFill>
                  <a:srgbClr val="0A3761"/>
                </a:solidFill>
              </a:rPr>
              <a:t>Gesprächen</a:t>
            </a:r>
            <a:endParaRPr sz="1270" dirty="0">
              <a:solidFill>
                <a:srgbClr val="0A3761"/>
              </a:solidFill>
            </a:endParaRPr>
          </a:p>
          <a:p>
            <a:pPr>
              <a:defRPr sz="1270">
                <a:solidFill>
                  <a:srgbClr val="0A3761"/>
                </a:solidFill>
              </a:defRPr>
            </a:pPr>
            <a:r>
              <a:rPr sz="1270" dirty="0" err="1">
                <a:solidFill>
                  <a:srgbClr val="0A3761"/>
                </a:solidFill>
              </a:rPr>
              <a:t>ehrliches</a:t>
            </a:r>
            <a:r>
              <a:rPr sz="1270" dirty="0">
                <a:solidFill>
                  <a:srgbClr val="0A3761"/>
                </a:solidFill>
              </a:rPr>
              <a:t> Sparring </a:t>
            </a:r>
            <a:r>
              <a:rPr sz="1270" dirty="0" err="1">
                <a:solidFill>
                  <a:srgbClr val="0A3761"/>
                </a:solidFill>
              </a:rPr>
              <a:t>außerhalb</a:t>
            </a:r>
            <a:r>
              <a:rPr sz="1270" dirty="0">
                <a:solidFill>
                  <a:srgbClr val="0A3761"/>
                </a:solidFill>
              </a:rPr>
              <a:t> der </a:t>
            </a:r>
            <a:r>
              <a:rPr sz="1270" dirty="0" err="1">
                <a:solidFill>
                  <a:srgbClr val="0A3761"/>
                </a:solidFill>
              </a:rPr>
              <a:t>Hierarchie</a:t>
            </a:r>
            <a:endParaRPr sz="1270" dirty="0">
              <a:solidFill>
                <a:srgbClr val="0A3761"/>
              </a:solidFill>
            </a:endParaRPr>
          </a:p>
          <a:p>
            <a:pPr>
              <a:defRPr sz="1270">
                <a:solidFill>
                  <a:srgbClr val="0A3761"/>
                </a:solidFill>
              </a:defRPr>
            </a:pPr>
            <a:r>
              <a:rPr sz="1270" dirty="0" err="1">
                <a:solidFill>
                  <a:srgbClr val="0A3761"/>
                </a:solidFill>
              </a:rPr>
              <a:t>bessere</a:t>
            </a:r>
            <a:r>
              <a:rPr sz="1270" dirty="0">
                <a:solidFill>
                  <a:srgbClr val="0A3761"/>
                </a:solidFill>
              </a:rPr>
              <a:t> </a:t>
            </a:r>
            <a:r>
              <a:rPr sz="1270" dirty="0" err="1">
                <a:solidFill>
                  <a:srgbClr val="0A3761"/>
                </a:solidFill>
              </a:rPr>
              <a:t>Sichtbarkeit</a:t>
            </a:r>
            <a:r>
              <a:rPr sz="1270" dirty="0">
                <a:solidFill>
                  <a:srgbClr val="0A3761"/>
                </a:solidFill>
              </a:rPr>
              <a:t> </a:t>
            </a:r>
            <a:r>
              <a:rPr sz="1270" dirty="0" err="1">
                <a:solidFill>
                  <a:srgbClr val="0A3761"/>
                </a:solidFill>
              </a:rPr>
              <a:t>durch</a:t>
            </a:r>
            <a:r>
              <a:rPr sz="1270" dirty="0">
                <a:solidFill>
                  <a:srgbClr val="0A3761"/>
                </a:solidFill>
              </a:rPr>
              <a:t> Marke Ich, Stil &amp; </a:t>
            </a:r>
            <a:r>
              <a:rPr sz="1270" dirty="0" err="1">
                <a:solidFill>
                  <a:srgbClr val="0A3761"/>
                </a:solidFill>
              </a:rPr>
              <a:t>Wirkung</a:t>
            </a:r>
            <a:endParaRPr sz="1270" dirty="0">
              <a:solidFill>
                <a:srgbClr val="0A3761"/>
              </a:solidFill>
            </a:endParaRPr>
          </a:p>
          <a:p>
            <a:pPr>
              <a:defRPr sz="1270">
                <a:solidFill>
                  <a:srgbClr val="0A3761"/>
                </a:solidFill>
              </a:defRPr>
            </a:pPr>
            <a:r>
              <a:rPr sz="1270" dirty="0" err="1">
                <a:solidFill>
                  <a:srgbClr val="0A3761"/>
                </a:solidFill>
              </a:rPr>
              <a:t>Kontakte</a:t>
            </a:r>
            <a:r>
              <a:rPr sz="1270" dirty="0">
                <a:solidFill>
                  <a:srgbClr val="0A3761"/>
                </a:solidFill>
              </a:rPr>
              <a:t>, die </a:t>
            </a:r>
            <a:r>
              <a:rPr sz="1270" dirty="0" err="1">
                <a:solidFill>
                  <a:srgbClr val="0A3761"/>
                </a:solidFill>
              </a:rPr>
              <a:t>Türen</a:t>
            </a:r>
            <a:r>
              <a:rPr sz="1270" dirty="0">
                <a:solidFill>
                  <a:srgbClr val="0A3761"/>
                </a:solidFill>
              </a:rPr>
              <a:t> </a:t>
            </a:r>
            <a:r>
              <a:rPr sz="1270" dirty="0" err="1">
                <a:solidFill>
                  <a:srgbClr val="0A3761"/>
                </a:solidFill>
              </a:rPr>
              <a:t>öffnen</a:t>
            </a:r>
            <a:r>
              <a:rPr sz="1270" dirty="0">
                <a:solidFill>
                  <a:srgbClr val="0A3761"/>
                </a:solidFill>
              </a:rPr>
              <a:t> und Mut </a:t>
            </a:r>
            <a:r>
              <a:rPr sz="1270" dirty="0" err="1">
                <a:solidFill>
                  <a:srgbClr val="0A3761"/>
                </a:solidFill>
              </a:rPr>
              <a:t>geben</a:t>
            </a:r>
            <a:endParaRPr sz="1270" dirty="0">
              <a:solidFill>
                <a:srgbClr val="0A3761"/>
              </a:solidFill>
            </a:endParaRPr>
          </a:p>
        </p:txBody>
      </p:sp>
      <p:sp>
        <p:nvSpPr>
          <p:cNvPr id="24" name="Shape 21"/>
          <p:cNvSpPr/>
          <p:nvPr/>
        </p:nvSpPr>
        <p:spPr>
          <a:xfrm>
            <a:off x="1417320" y="5532120"/>
            <a:ext cx="9326880" cy="438912"/>
          </a:xfrm>
          <a:prstGeom prst="roundRect">
            <a:avLst>
              <a:gd name="adj" fmla="val 31250"/>
            </a:avLst>
          </a:prstGeom>
          <a:solidFill>
            <a:srgbClr val="FFF0E2"/>
          </a:solidFill>
          <a:ln w="12700">
            <a:solidFill>
              <a:srgbClr val="FFF0E2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5" name="Text 22"/>
          <p:cNvSpPr/>
          <p:nvPr/>
        </p:nvSpPr>
        <p:spPr>
          <a:xfrm>
            <a:off x="1645920" y="5632704"/>
            <a:ext cx="8869680" cy="182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>
              <a:defRPr sz="1320" b="1">
                <a:solidFill>
                  <a:srgbClr val="0A3761"/>
                </a:solidFill>
              </a:defRPr>
            </a:pPr>
            <a:r>
              <a:rPr sz="1320" b="1">
                <a:solidFill>
                  <a:srgbClr val="0A3761"/>
                </a:solidFill>
              </a:rPr>
              <a:t>Zusätzlich wichtig: Unsere Workshops und Coachings machen Entwicklung sichtbar – im Auftreten, im Gespräch, im Netzwerk und im beruflichen Alltag.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0584" cy="6858000"/>
          </a:xfrm>
          <a:prstGeom prst="rect">
            <a:avLst/>
          </a:prstGeom>
          <a:solidFill>
            <a:srgbClr val="F28C28"/>
          </a:solidFill>
          <a:ln w="12700">
            <a:solidFill>
              <a:srgbClr val="F28C28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84280" y="137160"/>
            <a:ext cx="411480" cy="41148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829800" y="201168"/>
            <a:ext cx="1280160" cy="2011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r">
              <a:buNone/>
            </a:pPr>
            <a:r>
              <a:rPr lang="en-US" sz="850" dirty="0">
                <a:solidFill>
                  <a:srgbClr val="0A3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www.bic.cc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502920" y="320040"/>
            <a:ext cx="3657600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28C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FÜR UNTERNEHMEN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502920" y="658368"/>
            <a:ext cx="8138160" cy="5029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28C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Entwicklung, die Bindung, Führung und Kultur stärkt.</a:t>
            </a:r>
            <a:endParaRPr lang="en-US" sz="2600" dirty="0"/>
          </a:p>
        </p:txBody>
      </p:sp>
      <p:sp>
        <p:nvSpPr>
          <p:cNvPr id="7" name="Text 4"/>
          <p:cNvSpPr/>
          <p:nvPr/>
        </p:nvSpPr>
        <p:spPr>
          <a:xfrm>
            <a:off x="530352" y="1170432"/>
            <a:ext cx="8686800" cy="5029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0A3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BIC hilft Unternehmen, Talente zu fördern, Wissen zu sichern und Zukunftsfähigkeit sichtbar zu machen.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502920" y="6355080"/>
            <a:ext cx="10789920" cy="0"/>
          </a:xfrm>
          <a:prstGeom prst="line">
            <a:avLst/>
          </a:prstGeom>
          <a:noFill/>
          <a:ln w="12700">
            <a:solidFill>
              <a:srgbClr val="D9E4E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6"/>
          <p:cNvSpPr/>
          <p:nvPr/>
        </p:nvSpPr>
        <p:spPr>
          <a:xfrm>
            <a:off x="502920" y="6419088"/>
            <a:ext cx="292608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800" dirty="0">
                <a:solidFill>
                  <a:srgbClr val="0A3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BIC Bildungscenter Steiermark &amp; Wien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1155680" y="6419088"/>
            <a:ext cx="3657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r">
              <a:buNone/>
            </a:pPr>
            <a:r>
              <a:rPr lang="en-US" sz="800" dirty="0">
                <a:solidFill>
                  <a:srgbClr val="0A3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00" dirty="0"/>
          </a:p>
        </p:txBody>
      </p:sp>
      <p:sp>
        <p:nvSpPr>
          <p:cNvPr id="11" name="Shape 8"/>
          <p:cNvSpPr/>
          <p:nvPr/>
        </p:nvSpPr>
        <p:spPr>
          <a:xfrm>
            <a:off x="9509760" y="822960"/>
            <a:ext cx="2103120" cy="2103120"/>
          </a:xfrm>
          <a:prstGeom prst="arc">
            <a:avLst/>
          </a:prstGeom>
          <a:solidFill>
            <a:srgbClr val="FFF0E2">
              <a:alpha val="65000"/>
            </a:srgbClr>
          </a:solidFill>
          <a:ln w="12700">
            <a:solidFill>
              <a:srgbClr val="FFF0E2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2" name="Shape 9"/>
          <p:cNvSpPr/>
          <p:nvPr/>
        </p:nvSpPr>
        <p:spPr>
          <a:xfrm>
            <a:off x="658368" y="1828800"/>
            <a:ext cx="3474720" cy="3474720"/>
          </a:xfrm>
          <a:prstGeom prst="roundRect">
            <a:avLst>
              <a:gd name="adj" fmla="val 3947"/>
            </a:avLst>
          </a:prstGeom>
          <a:solidFill>
            <a:srgbClr val="FFFFFF"/>
          </a:solidFill>
          <a:ln w="12700">
            <a:solidFill>
              <a:srgbClr val="D9E4E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Shape 10"/>
          <p:cNvSpPr/>
          <p:nvPr/>
        </p:nvSpPr>
        <p:spPr>
          <a:xfrm>
            <a:off x="658368" y="1828800"/>
            <a:ext cx="73152" cy="3474720"/>
          </a:xfrm>
          <a:prstGeom prst="rect">
            <a:avLst/>
          </a:prstGeom>
          <a:solidFill>
            <a:srgbClr val="F28C28"/>
          </a:solidFill>
          <a:ln w="12700">
            <a:solidFill>
              <a:srgbClr val="F28C28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1"/>
          <p:cNvSpPr/>
          <p:nvPr/>
        </p:nvSpPr>
        <p:spPr>
          <a:xfrm>
            <a:off x="822960" y="1993392"/>
            <a:ext cx="3145536" cy="3200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A3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Unternehmensprobleme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822960" y="2423160"/>
            <a:ext cx="3163824" cy="27614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1300" dirty="0">
                <a:solidFill>
                  <a:srgbClr val="0A3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Talente leisten viel, fühlen sich aber zu wenig gesehen.</a:t>
            </a:r>
            <a:endParaRPr lang="en-US" sz="1300" dirty="0"/>
          </a:p>
          <a:p>
            <a:r>
              <a:rPr lang="en-US" sz="1300" dirty="0">
                <a:solidFill>
                  <a:srgbClr val="0A3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Nachfolge und Führung entstehen oft zu spät.</a:t>
            </a:r>
            <a:endParaRPr lang="en-US" sz="1300" dirty="0"/>
          </a:p>
          <a:p>
            <a:r>
              <a:rPr lang="en-US" sz="1300" dirty="0">
                <a:solidFill>
                  <a:srgbClr val="0A3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Werte hängen an der Wand, sind aber im Alltag nicht spürbar.</a:t>
            </a:r>
            <a:endParaRPr lang="en-US" sz="1300" dirty="0"/>
          </a:p>
          <a:p>
            <a:r>
              <a:rPr lang="en-US" sz="1300" dirty="0">
                <a:solidFill>
                  <a:srgbClr val="0A3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Beim Austritt gehen Wissen, Kontakte und Kulturwissen verloren.</a:t>
            </a:r>
            <a:endParaRPr lang="en-US" sz="1300" dirty="0"/>
          </a:p>
        </p:txBody>
      </p:sp>
      <p:sp>
        <p:nvSpPr>
          <p:cNvPr id="16" name="Shape 13"/>
          <p:cNvSpPr/>
          <p:nvPr/>
        </p:nvSpPr>
        <p:spPr>
          <a:xfrm>
            <a:off x="4389120" y="1828800"/>
            <a:ext cx="3474720" cy="3474720"/>
          </a:xfrm>
          <a:prstGeom prst="roundRect">
            <a:avLst>
              <a:gd name="adj" fmla="val 3947"/>
            </a:avLst>
          </a:prstGeom>
          <a:solidFill>
            <a:srgbClr val="FFFFFF"/>
          </a:solidFill>
          <a:ln w="12700">
            <a:solidFill>
              <a:srgbClr val="D9E4E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Shape 14"/>
          <p:cNvSpPr/>
          <p:nvPr/>
        </p:nvSpPr>
        <p:spPr>
          <a:xfrm>
            <a:off x="4389120" y="1828800"/>
            <a:ext cx="73152" cy="3474720"/>
          </a:xfrm>
          <a:prstGeom prst="rect">
            <a:avLst/>
          </a:prstGeom>
          <a:solidFill>
            <a:srgbClr val="86A8C9"/>
          </a:solidFill>
          <a:ln w="12700">
            <a:solidFill>
              <a:srgbClr val="86A8C9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Text 15"/>
          <p:cNvSpPr/>
          <p:nvPr/>
        </p:nvSpPr>
        <p:spPr>
          <a:xfrm>
            <a:off x="4553712" y="1993392"/>
            <a:ext cx="3145536" cy="3200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A3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Passende Programme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4553712" y="2423160"/>
            <a:ext cx="3163824" cy="27614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>
              <a:defRPr sz="1270">
                <a:solidFill>
                  <a:srgbClr val="0A3761"/>
                </a:solidFill>
              </a:defRPr>
            </a:pPr>
            <a:r>
              <a:rPr sz="1400" b="1" dirty="0">
                <a:solidFill>
                  <a:srgbClr val="0A3761"/>
                </a:solidFill>
              </a:rPr>
              <a:t>Business Cross Mentoring: </a:t>
            </a:r>
            <a:r>
              <a:rPr sz="1270" dirty="0" err="1">
                <a:solidFill>
                  <a:srgbClr val="0A3761"/>
                </a:solidFill>
              </a:rPr>
              <a:t>Talente</a:t>
            </a:r>
            <a:r>
              <a:rPr sz="1270" dirty="0">
                <a:solidFill>
                  <a:srgbClr val="0A3761"/>
                </a:solidFill>
              </a:rPr>
              <a:t> </a:t>
            </a:r>
            <a:r>
              <a:rPr sz="1270" dirty="0" err="1">
                <a:solidFill>
                  <a:srgbClr val="0A3761"/>
                </a:solidFill>
              </a:rPr>
              <a:t>entwickeln</a:t>
            </a:r>
            <a:r>
              <a:rPr sz="1270" dirty="0">
                <a:solidFill>
                  <a:srgbClr val="0A3761"/>
                </a:solidFill>
              </a:rPr>
              <a:t> und </a:t>
            </a:r>
            <a:r>
              <a:rPr sz="1270" dirty="0" err="1">
                <a:solidFill>
                  <a:srgbClr val="0A3761"/>
                </a:solidFill>
              </a:rPr>
              <a:t>binden</a:t>
            </a:r>
            <a:r>
              <a:rPr sz="1270" dirty="0">
                <a:solidFill>
                  <a:srgbClr val="0A3761"/>
                </a:solidFill>
              </a:rPr>
              <a:t>.</a:t>
            </a:r>
          </a:p>
          <a:p>
            <a:pPr>
              <a:defRPr sz="1270">
                <a:solidFill>
                  <a:srgbClr val="0A3761"/>
                </a:solidFill>
              </a:defRPr>
            </a:pPr>
            <a:r>
              <a:rPr sz="1400" b="1" dirty="0">
                <a:solidFill>
                  <a:srgbClr val="0A3761"/>
                </a:solidFill>
              </a:rPr>
              <a:t>Value-Based Cross Mentoring: </a:t>
            </a:r>
            <a:r>
              <a:rPr sz="1270" dirty="0" err="1">
                <a:solidFill>
                  <a:srgbClr val="0A3761"/>
                </a:solidFill>
              </a:rPr>
              <a:t>Werte</a:t>
            </a:r>
            <a:r>
              <a:rPr sz="1270" dirty="0">
                <a:solidFill>
                  <a:srgbClr val="0A3761"/>
                </a:solidFill>
              </a:rPr>
              <a:t> in </a:t>
            </a:r>
            <a:r>
              <a:rPr sz="1270" dirty="0" err="1">
                <a:solidFill>
                  <a:srgbClr val="0A3761"/>
                </a:solidFill>
              </a:rPr>
              <a:t>Führung</a:t>
            </a:r>
            <a:r>
              <a:rPr sz="1270" dirty="0">
                <a:solidFill>
                  <a:srgbClr val="0A3761"/>
                </a:solidFill>
              </a:rPr>
              <a:t> </a:t>
            </a:r>
            <a:r>
              <a:rPr sz="1270" dirty="0" err="1">
                <a:solidFill>
                  <a:srgbClr val="0A3761"/>
                </a:solidFill>
              </a:rPr>
              <a:t>übersetzen</a:t>
            </a:r>
            <a:r>
              <a:rPr sz="1270" dirty="0">
                <a:solidFill>
                  <a:srgbClr val="0A3761"/>
                </a:solidFill>
              </a:rPr>
              <a:t>.</a:t>
            </a:r>
          </a:p>
          <a:p>
            <a:pPr>
              <a:defRPr sz="1270">
                <a:solidFill>
                  <a:srgbClr val="0A3761"/>
                </a:solidFill>
              </a:defRPr>
            </a:pPr>
            <a:r>
              <a:rPr sz="1400" dirty="0" err="1">
                <a:solidFill>
                  <a:srgbClr val="0A3761"/>
                </a:solidFill>
              </a:rPr>
              <a:t>Mentoringakademie</a:t>
            </a:r>
            <a:r>
              <a:rPr sz="1400" dirty="0">
                <a:solidFill>
                  <a:srgbClr val="0A3761"/>
                </a:solidFill>
              </a:rPr>
              <a:t>: </a:t>
            </a:r>
            <a:r>
              <a:rPr sz="1270" dirty="0">
                <a:solidFill>
                  <a:srgbClr val="0A3761"/>
                </a:solidFill>
              </a:rPr>
              <a:t>interne Mentor:innen und </a:t>
            </a:r>
            <a:r>
              <a:rPr sz="1270" dirty="0" err="1">
                <a:solidFill>
                  <a:srgbClr val="0A3761"/>
                </a:solidFill>
              </a:rPr>
              <a:t>Wissensträger:innen</a:t>
            </a:r>
            <a:r>
              <a:rPr sz="1270" dirty="0">
                <a:solidFill>
                  <a:srgbClr val="0A3761"/>
                </a:solidFill>
              </a:rPr>
              <a:t> </a:t>
            </a:r>
            <a:r>
              <a:rPr sz="1270" dirty="0" err="1">
                <a:solidFill>
                  <a:srgbClr val="0A3761"/>
                </a:solidFill>
              </a:rPr>
              <a:t>qualifizieren</a:t>
            </a:r>
            <a:r>
              <a:rPr sz="1270" dirty="0">
                <a:solidFill>
                  <a:srgbClr val="0A3761"/>
                </a:solidFill>
              </a:rPr>
              <a:t>.</a:t>
            </a:r>
          </a:p>
          <a:p>
            <a:pPr>
              <a:defRPr sz="1270">
                <a:solidFill>
                  <a:srgbClr val="0A3761"/>
                </a:solidFill>
              </a:defRPr>
            </a:pPr>
            <a:r>
              <a:rPr sz="1400" b="1" dirty="0">
                <a:solidFill>
                  <a:srgbClr val="0A3761"/>
                </a:solidFill>
              </a:rPr>
              <a:t>Workshops: </a:t>
            </a:r>
            <a:r>
              <a:rPr sz="1270" dirty="0">
                <a:solidFill>
                  <a:srgbClr val="0A3761"/>
                </a:solidFill>
              </a:rPr>
              <a:t>Netzwerken, Marke Ich, Stil &amp; </a:t>
            </a:r>
            <a:r>
              <a:rPr sz="1270" dirty="0" err="1">
                <a:solidFill>
                  <a:srgbClr val="0A3761"/>
                </a:solidFill>
              </a:rPr>
              <a:t>Etikette</a:t>
            </a:r>
            <a:r>
              <a:rPr sz="1270" dirty="0">
                <a:solidFill>
                  <a:srgbClr val="0A3761"/>
                </a:solidFill>
              </a:rPr>
              <a:t>.</a:t>
            </a:r>
          </a:p>
          <a:p>
            <a:pPr>
              <a:defRPr sz="1270">
                <a:solidFill>
                  <a:srgbClr val="0A3761"/>
                </a:solidFill>
              </a:defRPr>
            </a:pPr>
            <a:r>
              <a:rPr sz="1400" dirty="0" err="1">
                <a:solidFill>
                  <a:srgbClr val="0A3761"/>
                </a:solidFill>
              </a:rPr>
              <a:t>Führungskräftecoachings</a:t>
            </a:r>
            <a:r>
              <a:rPr sz="1400" dirty="0">
                <a:solidFill>
                  <a:srgbClr val="0A3761"/>
                </a:solidFill>
              </a:rPr>
              <a:t>: </a:t>
            </a:r>
            <a:r>
              <a:rPr sz="1270" dirty="0" err="1">
                <a:solidFill>
                  <a:srgbClr val="0A3761"/>
                </a:solidFill>
              </a:rPr>
              <a:t>Reflexion</a:t>
            </a:r>
            <a:r>
              <a:rPr sz="1270" dirty="0">
                <a:solidFill>
                  <a:srgbClr val="0A3761"/>
                </a:solidFill>
              </a:rPr>
              <a:t>, Kommunikation, </a:t>
            </a:r>
            <a:r>
              <a:rPr sz="1270" dirty="0" err="1">
                <a:solidFill>
                  <a:srgbClr val="0A3761"/>
                </a:solidFill>
              </a:rPr>
              <a:t>Haltung</a:t>
            </a:r>
            <a:r>
              <a:rPr sz="1270" dirty="0">
                <a:solidFill>
                  <a:srgbClr val="0A3761"/>
                </a:solidFill>
              </a:rPr>
              <a:t> und </a:t>
            </a:r>
            <a:r>
              <a:rPr sz="1270" dirty="0" err="1">
                <a:solidFill>
                  <a:srgbClr val="0A3761"/>
                </a:solidFill>
              </a:rPr>
              <a:t>Wirksamkeit</a:t>
            </a:r>
            <a:r>
              <a:rPr sz="1270" dirty="0">
                <a:solidFill>
                  <a:srgbClr val="0A3761"/>
                </a:solidFill>
              </a:rPr>
              <a:t> </a:t>
            </a:r>
            <a:r>
              <a:rPr sz="1270" dirty="0" err="1">
                <a:solidFill>
                  <a:srgbClr val="0A3761"/>
                </a:solidFill>
              </a:rPr>
              <a:t>stärken</a:t>
            </a:r>
            <a:r>
              <a:rPr sz="1270" dirty="0">
                <a:solidFill>
                  <a:srgbClr val="0A3761"/>
                </a:solidFill>
              </a:rPr>
              <a:t>.</a:t>
            </a:r>
          </a:p>
        </p:txBody>
      </p:sp>
      <p:sp>
        <p:nvSpPr>
          <p:cNvPr id="20" name="Shape 17"/>
          <p:cNvSpPr/>
          <p:nvPr/>
        </p:nvSpPr>
        <p:spPr>
          <a:xfrm>
            <a:off x="8119872" y="1828800"/>
            <a:ext cx="3474720" cy="3474720"/>
          </a:xfrm>
          <a:prstGeom prst="roundRect">
            <a:avLst>
              <a:gd name="adj" fmla="val 3947"/>
            </a:avLst>
          </a:prstGeom>
          <a:solidFill>
            <a:srgbClr val="FFF0E2"/>
          </a:solidFill>
          <a:ln w="12700">
            <a:solidFill>
              <a:srgbClr val="D9E4E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1" name="Shape 18"/>
          <p:cNvSpPr/>
          <p:nvPr/>
        </p:nvSpPr>
        <p:spPr>
          <a:xfrm>
            <a:off x="8119872" y="1828800"/>
            <a:ext cx="73152" cy="3474720"/>
          </a:xfrm>
          <a:prstGeom prst="rect">
            <a:avLst/>
          </a:prstGeom>
          <a:solidFill>
            <a:srgbClr val="F28C28"/>
          </a:solidFill>
          <a:ln w="12700">
            <a:solidFill>
              <a:srgbClr val="F28C28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Text 19"/>
          <p:cNvSpPr/>
          <p:nvPr/>
        </p:nvSpPr>
        <p:spPr>
          <a:xfrm>
            <a:off x="8284464" y="1993392"/>
            <a:ext cx="3145536" cy="3200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A3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Was Unternehmen gewinnen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8284464" y="2423160"/>
            <a:ext cx="3163824" cy="276148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>
              <a:defRPr sz="1270">
                <a:solidFill>
                  <a:srgbClr val="0A3761"/>
                </a:solidFill>
              </a:defRPr>
            </a:pPr>
            <a:r>
              <a:rPr sz="1270">
                <a:solidFill>
                  <a:srgbClr val="0A3761"/>
                </a:solidFill>
              </a:rPr>
              <a:t>mehr Bindung und Commitment</a:t>
            </a:r>
          </a:p>
          <a:p>
            <a:pPr>
              <a:defRPr sz="1270">
                <a:solidFill>
                  <a:srgbClr val="0A3761"/>
                </a:solidFill>
              </a:defRPr>
            </a:pPr>
            <a:r>
              <a:rPr sz="1270">
                <a:solidFill>
                  <a:srgbClr val="0A3761"/>
                </a:solidFill>
              </a:rPr>
              <a:t>sichtbare Talentpipeline für Führung und Expert:innen</a:t>
            </a:r>
          </a:p>
          <a:p>
            <a:pPr>
              <a:defRPr sz="1270">
                <a:solidFill>
                  <a:srgbClr val="0A3761"/>
                </a:solidFill>
              </a:defRPr>
            </a:pPr>
            <a:r>
              <a:rPr sz="1270">
                <a:solidFill>
                  <a:srgbClr val="0A3761"/>
                </a:solidFill>
              </a:rPr>
              <a:t>stärkere Kommunikations- und Entwicklungskultur</a:t>
            </a:r>
          </a:p>
          <a:p>
            <a:pPr>
              <a:defRPr sz="1270">
                <a:solidFill>
                  <a:srgbClr val="0A3761"/>
                </a:solidFill>
              </a:defRPr>
            </a:pPr>
            <a:r>
              <a:rPr sz="1270">
                <a:solidFill>
                  <a:srgbClr val="0A3761"/>
                </a:solidFill>
              </a:rPr>
              <a:t>professioneller Auftritt nach innen und außen</a:t>
            </a:r>
          </a:p>
          <a:p>
            <a:pPr>
              <a:defRPr sz="1270">
                <a:solidFill>
                  <a:srgbClr val="0A3761"/>
                </a:solidFill>
              </a:defRPr>
            </a:pPr>
            <a:r>
              <a:rPr sz="1270">
                <a:solidFill>
                  <a:srgbClr val="0A3761"/>
                </a:solidFill>
              </a:rPr>
              <a:t>weniger Wissensverlust und bessere Arbeitgebermarke</a:t>
            </a:r>
          </a:p>
        </p:txBody>
      </p:sp>
      <p:sp>
        <p:nvSpPr>
          <p:cNvPr id="24" name="Text 21"/>
          <p:cNvSpPr/>
          <p:nvPr/>
        </p:nvSpPr>
        <p:spPr>
          <a:xfrm>
            <a:off x="1097280" y="5733288"/>
            <a:ext cx="9966960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>
              <a:defRPr sz="1300" b="1">
                <a:solidFill>
                  <a:srgbClr val="0A3761"/>
                </a:solidFill>
              </a:defRPr>
            </a:pPr>
            <a:r>
              <a:rPr sz="1300" b="1">
                <a:solidFill>
                  <a:srgbClr val="0A3761"/>
                </a:solidFill>
              </a:rPr>
              <a:t>BIC übernimmt: Konzeption · Matching · Begleitung · Workshops · Führungskräftecoachings · Reflexion · Netzwerk · Qualitätssicherung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C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0584" cy="6858000"/>
          </a:xfrm>
          <a:prstGeom prst="rect">
            <a:avLst/>
          </a:prstGeom>
          <a:solidFill>
            <a:srgbClr val="F28C28"/>
          </a:solidFill>
          <a:ln w="12700">
            <a:solidFill>
              <a:srgbClr val="F28C28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84280" y="137160"/>
            <a:ext cx="411480" cy="41148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829800" y="201168"/>
            <a:ext cx="1280160" cy="201168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r">
              <a:buNone/>
            </a:pPr>
            <a:r>
              <a:rPr lang="en-US" sz="850" dirty="0">
                <a:solidFill>
                  <a:srgbClr val="0A3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www.bic.cc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502920" y="320040"/>
            <a:ext cx="3657600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28C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FÜR ZUKÜNFTIGE MENTOR:INNEN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502920" y="658368"/>
            <a:ext cx="8138160" cy="5029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F28C2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Erfahrung weitergeben – und selbst neue Perspektiven gewinnen.</a:t>
            </a:r>
            <a:endParaRPr lang="en-US" sz="2600" dirty="0"/>
          </a:p>
        </p:txBody>
      </p:sp>
      <p:sp>
        <p:nvSpPr>
          <p:cNvPr id="7" name="Text 4"/>
          <p:cNvSpPr/>
          <p:nvPr/>
        </p:nvSpPr>
        <p:spPr>
          <a:xfrm>
            <a:off x="530352" y="1170432"/>
            <a:ext cx="8686800" cy="5029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400" dirty="0">
                <a:solidFill>
                  <a:srgbClr val="0A3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Mentoring ist nicht nur Geben. Es ist Austausch, Reflexion und sichtbare Wirkung für die nächste Generation.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502920" y="6355080"/>
            <a:ext cx="10789920" cy="0"/>
          </a:xfrm>
          <a:prstGeom prst="line">
            <a:avLst/>
          </a:prstGeom>
          <a:noFill/>
          <a:ln w="12700">
            <a:solidFill>
              <a:srgbClr val="D9E4E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9" name="Text 6"/>
          <p:cNvSpPr/>
          <p:nvPr/>
        </p:nvSpPr>
        <p:spPr>
          <a:xfrm>
            <a:off x="502920" y="6419088"/>
            <a:ext cx="292608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800" dirty="0">
                <a:solidFill>
                  <a:srgbClr val="0A3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BIC Bildungscenter Steiermark &amp; Wien</a:t>
            </a:r>
            <a:endParaRPr lang="en-US" sz="800" dirty="0"/>
          </a:p>
        </p:txBody>
      </p:sp>
      <p:sp>
        <p:nvSpPr>
          <p:cNvPr id="10" name="Text 7"/>
          <p:cNvSpPr/>
          <p:nvPr/>
        </p:nvSpPr>
        <p:spPr>
          <a:xfrm>
            <a:off x="11155680" y="6419088"/>
            <a:ext cx="36576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r">
              <a:buNone/>
            </a:pPr>
            <a:r>
              <a:rPr lang="en-US" sz="800" dirty="0">
                <a:solidFill>
                  <a:srgbClr val="0A3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00" dirty="0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2600" y="868680"/>
            <a:ext cx="1828800" cy="731520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658368" y="1828800"/>
            <a:ext cx="3337560" cy="3337560"/>
          </a:xfrm>
          <a:prstGeom prst="roundRect">
            <a:avLst>
              <a:gd name="adj" fmla="val 4110"/>
            </a:avLst>
          </a:prstGeom>
          <a:solidFill>
            <a:srgbClr val="FFFFFF"/>
          </a:solidFill>
          <a:ln w="12700">
            <a:solidFill>
              <a:srgbClr val="D9E4E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3" name="Shape 9"/>
          <p:cNvSpPr/>
          <p:nvPr/>
        </p:nvSpPr>
        <p:spPr>
          <a:xfrm>
            <a:off x="658368" y="1828800"/>
            <a:ext cx="73152" cy="3337560"/>
          </a:xfrm>
          <a:prstGeom prst="rect">
            <a:avLst/>
          </a:prstGeom>
          <a:solidFill>
            <a:srgbClr val="F28C28"/>
          </a:solidFill>
          <a:ln w="12700">
            <a:solidFill>
              <a:srgbClr val="F28C28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4" name="Text 10"/>
          <p:cNvSpPr/>
          <p:nvPr/>
        </p:nvSpPr>
        <p:spPr>
          <a:xfrm>
            <a:off x="822960" y="1993392"/>
            <a:ext cx="3008376" cy="3200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A3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Warum Mentor:in werden?</a:t>
            </a:r>
            <a:endParaRPr lang="en-US" sz="1600" dirty="0"/>
          </a:p>
        </p:txBody>
      </p:sp>
      <p:sp>
        <p:nvSpPr>
          <p:cNvPr id="15" name="Text 11"/>
          <p:cNvSpPr/>
          <p:nvPr/>
        </p:nvSpPr>
        <p:spPr>
          <a:xfrm>
            <a:off x="822960" y="2423160"/>
            <a:ext cx="3026664" cy="262432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r>
              <a:rPr lang="en-US" sz="1300" dirty="0">
                <a:solidFill>
                  <a:srgbClr val="0A3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Wissen, Erfahrung und Kontakte sinnvoll weitergeben</a:t>
            </a:r>
            <a:endParaRPr lang="en-US" sz="1300" dirty="0"/>
          </a:p>
          <a:p>
            <a:r>
              <a:rPr lang="en-US" sz="1300" dirty="0">
                <a:solidFill>
                  <a:srgbClr val="0A3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junge Talente, Future Leader oder Expert:innen begleiten</a:t>
            </a:r>
            <a:endParaRPr lang="en-US" sz="1300" dirty="0"/>
          </a:p>
          <a:p>
            <a:r>
              <a:rPr lang="en-US" sz="1300" dirty="0">
                <a:solidFill>
                  <a:srgbClr val="0A3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neue Sicht auf Wirtschaft, Generationen und Veränderung gewinnen</a:t>
            </a:r>
            <a:endParaRPr lang="en-US" sz="1300" dirty="0"/>
          </a:p>
          <a:p>
            <a:r>
              <a:rPr lang="en-US" sz="1300" dirty="0">
                <a:solidFill>
                  <a:srgbClr val="0A3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Teil eines starken BIC Netzwerks werden</a:t>
            </a:r>
            <a:endParaRPr lang="en-US" sz="1300" dirty="0"/>
          </a:p>
        </p:txBody>
      </p:sp>
      <p:sp>
        <p:nvSpPr>
          <p:cNvPr id="16" name="Shape 12"/>
          <p:cNvSpPr/>
          <p:nvPr/>
        </p:nvSpPr>
        <p:spPr>
          <a:xfrm>
            <a:off x="4407408" y="1828800"/>
            <a:ext cx="3337560" cy="3337560"/>
          </a:xfrm>
          <a:prstGeom prst="roundRect">
            <a:avLst>
              <a:gd name="adj" fmla="val 4110"/>
            </a:avLst>
          </a:prstGeom>
          <a:solidFill>
            <a:srgbClr val="EAF3FC"/>
          </a:solidFill>
          <a:ln w="12700">
            <a:solidFill>
              <a:srgbClr val="D9E4E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7" name="Shape 13"/>
          <p:cNvSpPr/>
          <p:nvPr/>
        </p:nvSpPr>
        <p:spPr>
          <a:xfrm>
            <a:off x="4407408" y="1828800"/>
            <a:ext cx="73152" cy="3337560"/>
          </a:xfrm>
          <a:prstGeom prst="rect">
            <a:avLst/>
          </a:prstGeom>
          <a:solidFill>
            <a:srgbClr val="86A8C9"/>
          </a:solidFill>
          <a:ln w="12700">
            <a:solidFill>
              <a:srgbClr val="86A8C9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18" name="Text 14"/>
          <p:cNvSpPr/>
          <p:nvPr/>
        </p:nvSpPr>
        <p:spPr>
          <a:xfrm>
            <a:off x="4572000" y="1993392"/>
            <a:ext cx="3008376" cy="3200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A3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Was BIC bietet</a:t>
            </a:r>
            <a:endParaRPr lang="en-US" sz="1600" dirty="0"/>
          </a:p>
        </p:txBody>
      </p:sp>
      <p:sp>
        <p:nvSpPr>
          <p:cNvPr id="19" name="Text 15"/>
          <p:cNvSpPr/>
          <p:nvPr/>
        </p:nvSpPr>
        <p:spPr>
          <a:xfrm>
            <a:off x="4572000" y="2423160"/>
            <a:ext cx="3026664" cy="262432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>
              <a:defRPr sz="1270">
                <a:solidFill>
                  <a:srgbClr val="0A3761"/>
                </a:solidFill>
              </a:defRPr>
            </a:pPr>
            <a:r>
              <a:rPr sz="1270">
                <a:solidFill>
                  <a:srgbClr val="0A3761"/>
                </a:solidFill>
              </a:rPr>
              <a:t>professionelles Matching mit passenden Mentees</a:t>
            </a:r>
          </a:p>
          <a:p>
            <a:pPr>
              <a:defRPr sz="1270">
                <a:solidFill>
                  <a:srgbClr val="0A3761"/>
                </a:solidFill>
              </a:defRPr>
            </a:pPr>
            <a:r>
              <a:rPr sz="1270">
                <a:solidFill>
                  <a:srgbClr val="0A3761"/>
                </a:solidFill>
              </a:rPr>
              <a:t>klarer Rahmen, Rollenklärung und Begleitung</a:t>
            </a:r>
          </a:p>
          <a:p>
            <a:pPr>
              <a:defRPr sz="1270">
                <a:solidFill>
                  <a:srgbClr val="0A3761"/>
                </a:solidFill>
              </a:defRPr>
            </a:pPr>
            <a:r>
              <a:rPr sz="1270">
                <a:solidFill>
                  <a:srgbClr val="0A3761"/>
                </a:solidFill>
              </a:rPr>
              <a:t>Austausch mit Mentor:innen und Entscheidungsträger:innen</a:t>
            </a:r>
          </a:p>
          <a:p>
            <a:pPr>
              <a:defRPr sz="1270">
                <a:solidFill>
                  <a:srgbClr val="0A3761"/>
                </a:solidFill>
              </a:defRPr>
            </a:pPr>
            <a:r>
              <a:rPr sz="1270">
                <a:solidFill>
                  <a:srgbClr val="0A3761"/>
                </a:solidFill>
              </a:rPr>
              <a:t>Workshops zu Netzwerken, Wirkung und Marke Ich</a:t>
            </a:r>
          </a:p>
          <a:p>
            <a:pPr>
              <a:defRPr sz="1270">
                <a:solidFill>
                  <a:srgbClr val="0A3761"/>
                </a:solidFill>
              </a:defRPr>
            </a:pPr>
            <a:r>
              <a:rPr sz="1270">
                <a:solidFill>
                  <a:srgbClr val="0A3761"/>
                </a:solidFill>
              </a:rPr>
              <a:t>Option: Mentoring &amp; Wirtschaftscoaching mit 9 ECTS in Kooperation mit UNI for LIFE</a:t>
            </a:r>
          </a:p>
        </p:txBody>
      </p:sp>
      <p:sp>
        <p:nvSpPr>
          <p:cNvPr id="20" name="Shape 16"/>
          <p:cNvSpPr/>
          <p:nvPr/>
        </p:nvSpPr>
        <p:spPr>
          <a:xfrm>
            <a:off x="8156448" y="1828800"/>
            <a:ext cx="3337560" cy="3337560"/>
          </a:xfrm>
          <a:prstGeom prst="roundRect">
            <a:avLst>
              <a:gd name="adj" fmla="val 4110"/>
            </a:avLst>
          </a:prstGeom>
          <a:solidFill>
            <a:srgbClr val="FFFFFF"/>
          </a:solidFill>
          <a:ln w="12700">
            <a:solidFill>
              <a:srgbClr val="D9E4EF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1" name="Shape 17"/>
          <p:cNvSpPr/>
          <p:nvPr/>
        </p:nvSpPr>
        <p:spPr>
          <a:xfrm>
            <a:off x="8156448" y="1828800"/>
            <a:ext cx="73152" cy="3337560"/>
          </a:xfrm>
          <a:prstGeom prst="rect">
            <a:avLst/>
          </a:prstGeom>
          <a:solidFill>
            <a:srgbClr val="F28C28"/>
          </a:solidFill>
          <a:ln w="12700">
            <a:solidFill>
              <a:srgbClr val="F28C28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2" name="Text 18"/>
          <p:cNvSpPr/>
          <p:nvPr/>
        </p:nvSpPr>
        <p:spPr>
          <a:xfrm>
            <a:off x="8321040" y="1993392"/>
            <a:ext cx="3008376" cy="3200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0A3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Was du davon hast</a:t>
            </a:r>
            <a:endParaRPr lang="en-US" sz="1600" dirty="0"/>
          </a:p>
        </p:txBody>
      </p:sp>
      <p:sp>
        <p:nvSpPr>
          <p:cNvPr id="23" name="Text 19"/>
          <p:cNvSpPr/>
          <p:nvPr/>
        </p:nvSpPr>
        <p:spPr>
          <a:xfrm>
            <a:off x="8321040" y="2423160"/>
            <a:ext cx="3026664" cy="2624328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>
              <a:defRPr sz="1270">
                <a:solidFill>
                  <a:srgbClr val="0A3761"/>
                </a:solidFill>
              </a:defRPr>
            </a:pPr>
            <a:r>
              <a:rPr sz="1270">
                <a:solidFill>
                  <a:srgbClr val="0A3761"/>
                </a:solidFill>
              </a:rPr>
              <a:t>Sinn und Wirksamkeit durch Weitergabe von Erfahrung</a:t>
            </a:r>
          </a:p>
          <a:p>
            <a:pPr>
              <a:defRPr sz="1270">
                <a:solidFill>
                  <a:srgbClr val="0A3761"/>
                </a:solidFill>
              </a:defRPr>
            </a:pPr>
            <a:r>
              <a:rPr sz="1270">
                <a:solidFill>
                  <a:srgbClr val="0A3761"/>
                </a:solidFill>
              </a:rPr>
              <a:t>Reflexion der eigenen Führungs- und Lebenskompetenz</a:t>
            </a:r>
          </a:p>
          <a:p>
            <a:pPr>
              <a:defRPr sz="1270">
                <a:solidFill>
                  <a:srgbClr val="0A3761"/>
                </a:solidFill>
              </a:defRPr>
            </a:pPr>
            <a:r>
              <a:rPr sz="1270">
                <a:solidFill>
                  <a:srgbClr val="0A3761"/>
                </a:solidFill>
              </a:rPr>
              <a:t>neue Impulse durch junge Talente und andere Branchen</a:t>
            </a:r>
          </a:p>
          <a:p>
            <a:pPr>
              <a:defRPr sz="1270">
                <a:solidFill>
                  <a:srgbClr val="0A3761"/>
                </a:solidFill>
              </a:defRPr>
            </a:pPr>
            <a:r>
              <a:rPr sz="1270">
                <a:solidFill>
                  <a:srgbClr val="0A3761"/>
                </a:solidFill>
              </a:rPr>
              <a:t>stärkeres Netzwerk und sichtbarer Beitrag zu Entwicklung und Zukunft</a:t>
            </a:r>
          </a:p>
        </p:txBody>
      </p:sp>
      <p:sp>
        <p:nvSpPr>
          <p:cNvPr id="24" name="Shape 20"/>
          <p:cNvSpPr/>
          <p:nvPr/>
        </p:nvSpPr>
        <p:spPr>
          <a:xfrm>
            <a:off x="658368" y="5559552"/>
            <a:ext cx="10835640" cy="502920"/>
          </a:xfrm>
          <a:prstGeom prst="roundRect">
            <a:avLst>
              <a:gd name="adj" fmla="val 27273"/>
            </a:avLst>
          </a:prstGeom>
          <a:solidFill>
            <a:srgbClr val="FFF0E2"/>
          </a:solidFill>
          <a:ln w="12700">
            <a:solidFill>
              <a:srgbClr val="FFF0E2">
                <a:alpha val="0"/>
              </a:srgbClr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5" name="Text 21"/>
          <p:cNvSpPr/>
          <p:nvPr/>
        </p:nvSpPr>
        <p:spPr>
          <a:xfrm>
            <a:off x="914400" y="5705856"/>
            <a:ext cx="10332720" cy="16459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t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A376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BIC Bildungscenter Steiermark &amp; Wien · office@bic.cc · +43 699 12 40 44 08 · www.bic.cc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650</Words>
  <Application>Microsoft Office PowerPoint</Application>
  <PresentationFormat>Breitbild</PresentationFormat>
  <Paragraphs>84</Paragraphs>
  <Slides>4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7" baseType="lpstr">
      <vt:lpstr>Aptos</vt:lpstr>
      <vt:lpstr>Arial</vt:lpstr>
      <vt:lpstr>Office Theme</vt:lpstr>
      <vt:lpstr>PowerPoint-Präsentation</vt:lpstr>
      <vt:lpstr>PowerPoint-Präsentation</vt:lpstr>
      <vt:lpstr>PowerPoint-Präsentation</vt:lpstr>
      <vt:lpstr>PowerPoint-Präsentation</vt:lpstr>
    </vt:vector>
  </TitlesOfParts>
  <Company>BIC Bildungscenter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BIC Kurzpräsentation</dc:title>
  <dc:subject>BIC Kurzpräsentation für Mentees, Unternehmen und Mentor:innen</dc:subject>
  <dc:creator>BIC Bildungscenter</dc:creator>
  <cp:lastModifiedBy>Bettina Stein</cp:lastModifiedBy>
  <cp:revision>2</cp:revision>
  <dcterms:created xsi:type="dcterms:W3CDTF">2026-08-15T13:48:37Z</dcterms:created>
  <dcterms:modified xsi:type="dcterms:W3CDTF">2026-08-18T14:04:29Z</dcterms:modified>
</cp:coreProperties>
</file>