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0" r:id="rId6"/>
    <p:sldId id="261" r:id="rId7"/>
    <p:sldId id="264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333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787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70ECB-8951-71DA-CDDB-013DE2D9F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0D39C-767F-8634-F984-E7B84F9C4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E8A7D-D14A-D0B6-F9D5-C8FE81EA5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ABC14-E2C7-DF16-D057-82EA9759B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069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83D5-BE90-2BAD-17F1-F9767DBB4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454AF-F91E-6142-899A-767489F5F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E5EC22-F6BE-F864-305B-D265D97B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7F554-FAB0-5FB0-32F0-239FDE06F6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5245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dirty="0"/>
          </a:p>
        </p:txBody>
      </p:sp>
      <p:sp>
        <p:nvSpPr>
          <p:cNvPr id="3" name="Text 1"/>
          <p:cNvSpPr/>
          <p:nvPr/>
        </p:nvSpPr>
        <p:spPr>
          <a:xfrm>
            <a:off x="640080" y="6419088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6B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&amp; GROW BUSINESS CIRCLE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8AF6EA7-4361-9B65-69AC-41F78756233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55288" y="259056"/>
            <a:ext cx="1481456" cy="5425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27745" y="937260"/>
            <a:ext cx="0" cy="4983480"/>
          </a:xfrm>
          <a:prstGeom prst="line">
            <a:avLst/>
          </a:prstGeom>
          <a:noFill/>
          <a:ln w="16510">
            <a:solidFill>
              <a:srgbClr val="75BEBA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3" name="Shape 1"/>
          <p:cNvSpPr/>
          <p:nvPr/>
        </p:nvSpPr>
        <p:spPr>
          <a:xfrm>
            <a:off x="8164630" y="937260"/>
            <a:ext cx="0" cy="4983480"/>
          </a:xfrm>
          <a:prstGeom prst="line">
            <a:avLst/>
          </a:prstGeom>
          <a:noFill/>
          <a:ln w="16510">
            <a:solidFill>
              <a:srgbClr val="75BEBA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4" name="Shape 2"/>
          <p:cNvSpPr/>
          <p:nvPr/>
        </p:nvSpPr>
        <p:spPr>
          <a:xfrm>
            <a:off x="685800" y="914400"/>
            <a:ext cx="1005840" cy="0"/>
          </a:xfrm>
          <a:prstGeom prst="line">
            <a:avLst/>
          </a:prstGeom>
          <a:noFill/>
          <a:ln w="19050">
            <a:solidFill>
              <a:srgbClr val="C69B5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3"/>
          <p:cNvSpPr/>
          <p:nvPr/>
        </p:nvSpPr>
        <p:spPr>
          <a:xfrm>
            <a:off x="685800" y="4328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AT" sz="2800" b="1" noProof="0" dirty="0">
                <a:solidFill>
                  <a:srgbClr val="1E7F78"/>
                </a:solidFill>
                <a:latin typeface="Aptos"/>
              </a:rPr>
              <a:t>CONNECT &amp; GROW</a:t>
            </a:r>
          </a:p>
        </p:txBody>
      </p:sp>
      <p:sp>
        <p:nvSpPr>
          <p:cNvPr id="6" name="Text 4"/>
          <p:cNvSpPr/>
          <p:nvPr/>
        </p:nvSpPr>
        <p:spPr>
          <a:xfrm>
            <a:off x="685800" y="107442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AT" sz="4200" b="1" noProof="0" dirty="0">
                <a:solidFill>
                  <a:srgbClr val="183734"/>
                </a:solidFill>
                <a:latin typeface="Aptos"/>
              </a:rPr>
              <a:t>BUSINESS CIRCLE</a:t>
            </a:r>
          </a:p>
        </p:txBody>
      </p:sp>
      <p:sp>
        <p:nvSpPr>
          <p:cNvPr id="7" name="Text 5"/>
          <p:cNvSpPr/>
          <p:nvPr/>
        </p:nvSpPr>
        <p:spPr>
          <a:xfrm>
            <a:off x="691236" y="1558557"/>
            <a:ext cx="5600000" cy="11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AT" sz="2800" b="1" noProof="0" dirty="0">
                <a:solidFill>
                  <a:srgbClr val="183734"/>
                </a:solidFill>
                <a:latin typeface="Aptos"/>
              </a:rPr>
              <a:t>Wo echte Verbindung</a:t>
            </a:r>
          </a:p>
          <a:p>
            <a:r>
              <a:rPr lang="de-AT" sz="2800" b="1" noProof="0" dirty="0">
                <a:solidFill>
                  <a:srgbClr val="183734"/>
                </a:solidFill>
                <a:latin typeface="Aptos"/>
              </a:rPr>
              <a:t>Wachstum möglich macht</a:t>
            </a:r>
          </a:p>
        </p:txBody>
      </p:sp>
      <p:sp>
        <p:nvSpPr>
          <p:cNvPr id="8" name="Text 6"/>
          <p:cNvSpPr/>
          <p:nvPr/>
        </p:nvSpPr>
        <p:spPr>
          <a:xfrm>
            <a:off x="685800" y="3400000"/>
            <a:ext cx="5000000" cy="1700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Autofit/>
          </a:bodyPr>
          <a:lstStyle/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In einer Welt voller Kontakte werden echte Verbindungen immer wertvoller.</a:t>
            </a:r>
          </a:p>
          <a:p>
            <a:endParaRPr lang="de-AT" sz="1600" b="0" noProof="0" dirty="0">
              <a:solidFill>
                <a:srgbClr val="5B6663"/>
              </a:solidFill>
              <a:latin typeface="Aptos"/>
            </a:endParaRPr>
          </a:p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Der CONNECT &amp; GROW Circle ist für Menschen, die nicht nur funktionieren, sondern wachsen, wirken und sich bewusster mit anderen verbinden wollen.</a:t>
            </a:r>
          </a:p>
          <a:p>
            <a:endParaRPr lang="de-AT" sz="1600" b="0" noProof="0" dirty="0">
              <a:solidFill>
                <a:srgbClr val="5B6663"/>
              </a:solidFill>
              <a:latin typeface="Aptos"/>
            </a:endParaRPr>
          </a:p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Im Circle entstehen </a:t>
            </a:r>
            <a:r>
              <a:rPr lang="de-AT" sz="1600" b="1" noProof="0" dirty="0">
                <a:solidFill>
                  <a:srgbClr val="5B6663"/>
                </a:solidFill>
                <a:latin typeface="Aptos"/>
              </a:rPr>
              <a:t>Klarheit</a:t>
            </a:r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, </a:t>
            </a:r>
            <a:r>
              <a:rPr lang="de-AT" sz="1600" b="1" noProof="0" dirty="0">
                <a:solidFill>
                  <a:srgbClr val="5B6663"/>
                </a:solidFill>
                <a:latin typeface="Aptos"/>
              </a:rPr>
              <a:t>Sichtbarkeit</a:t>
            </a:r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 und </a:t>
            </a:r>
            <a:r>
              <a:rPr lang="de-AT" sz="1600" b="1" noProof="0" dirty="0">
                <a:solidFill>
                  <a:srgbClr val="5B6663"/>
                </a:solidFill>
                <a:latin typeface="Aptos"/>
              </a:rPr>
              <a:t>starke Netzwerke </a:t>
            </a:r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– durch Austausch, Reflexion und ehrliche Begegnungen auf Augenhöhe.</a:t>
            </a:r>
          </a:p>
        </p:txBody>
      </p:sp>
      <p:sp>
        <p:nvSpPr>
          <p:cNvPr id="9" name="Text 7"/>
          <p:cNvSpPr/>
          <p:nvPr/>
        </p:nvSpPr>
        <p:spPr>
          <a:xfrm>
            <a:off x="705202" y="5916393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r>
              <a:rPr lang="de-AT" sz="2800" b="1" noProof="0" dirty="0">
                <a:solidFill>
                  <a:srgbClr val="1E7F78"/>
                </a:solidFill>
                <a:latin typeface="Aptos"/>
              </a:rPr>
              <a:t>New Work braucht New Tools.</a:t>
            </a:r>
          </a:p>
        </p:txBody>
      </p:sp>
      <p:sp>
        <p:nvSpPr>
          <p:cNvPr id="10" name="Text 8"/>
          <p:cNvSpPr/>
          <p:nvPr/>
        </p:nvSpPr>
        <p:spPr>
          <a:xfrm>
            <a:off x="8859115" y="2687619"/>
            <a:ext cx="3000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de-AT" sz="2200" b="1" noProof="0" dirty="0">
                <a:solidFill>
                  <a:srgbClr val="183734"/>
                </a:solidFill>
                <a:latin typeface="Aptos"/>
              </a:rPr>
              <a:t>Netzwerken</a:t>
            </a:r>
          </a:p>
          <a:p>
            <a:r>
              <a:rPr lang="de-AT" sz="2200" b="1" noProof="0" dirty="0">
                <a:solidFill>
                  <a:srgbClr val="183734"/>
                </a:solidFill>
                <a:latin typeface="Aptos"/>
              </a:rPr>
              <a:t>Sichtbarkeit</a:t>
            </a:r>
          </a:p>
          <a:p>
            <a:r>
              <a:rPr lang="de-AT" sz="2200" b="1" noProof="0" dirty="0">
                <a:solidFill>
                  <a:srgbClr val="183734"/>
                </a:solidFill>
                <a:latin typeface="Aptos"/>
              </a:rPr>
              <a:t>Selbstwirksamkeit</a:t>
            </a:r>
          </a:p>
          <a:p>
            <a:r>
              <a:rPr lang="de-AT" sz="2200" b="1" noProof="0" dirty="0">
                <a:solidFill>
                  <a:srgbClr val="183734"/>
                </a:solidFill>
                <a:latin typeface="Aptos"/>
              </a:rPr>
              <a:t>Motivation</a:t>
            </a:r>
          </a:p>
        </p:txBody>
      </p:sp>
      <p:sp>
        <p:nvSpPr>
          <p:cNvPr id="11" name="Text 9"/>
          <p:cNvSpPr/>
          <p:nvPr/>
        </p:nvSpPr>
        <p:spPr>
          <a:xfrm>
            <a:off x="8859115" y="51000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Strukturiert.</a:t>
            </a:r>
          </a:p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Verbindend.</a:t>
            </a:r>
          </a:p>
          <a:p>
            <a:r>
              <a:rPr lang="de-AT" sz="1600" b="0" noProof="0" dirty="0">
                <a:solidFill>
                  <a:srgbClr val="5B6663"/>
                </a:solidFill>
                <a:latin typeface="Aptos"/>
              </a:rPr>
              <a:t>Wirksam.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E0A46EF-9DB8-C1C8-ACC2-955ED042C4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501515" y="553789"/>
            <a:ext cx="3708613" cy="28462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MISSION</a:t>
            </a:r>
            <a:endParaRPr lang="de-AT" sz="1100" noProof="0" dirty="0"/>
          </a:p>
        </p:txBody>
      </p:sp>
      <p:sp>
        <p:nvSpPr>
          <p:cNvPr id="3" name="Text 1"/>
          <p:cNvSpPr/>
          <p:nvPr/>
        </p:nvSpPr>
        <p:spPr>
          <a:xfrm>
            <a:off x="658368" y="713232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Warum dieses Format heute relevant ist</a:t>
            </a:r>
            <a:endParaRPr lang="de-AT" sz="2800" noProof="0" dirty="0"/>
          </a:p>
        </p:txBody>
      </p:sp>
      <p:sp>
        <p:nvSpPr>
          <p:cNvPr id="4" name="Text 2"/>
          <p:cNvSpPr/>
          <p:nvPr/>
        </p:nvSpPr>
        <p:spPr>
          <a:xfrm>
            <a:off x="658368" y="1261872"/>
            <a:ext cx="5349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Viele Mitarbeitende sind fachlich stark – doch Wirkung entsteht heute nicht nur durch Kompetenz, sondern auch durch Präsenz, Beziehungen und die Fähigkeit, sich klar einzubringen.</a:t>
            </a:r>
            <a:endParaRPr lang="de-AT" sz="1600" noProof="0" dirty="0"/>
          </a:p>
        </p:txBody>
      </p:sp>
      <p:sp>
        <p:nvSpPr>
          <p:cNvPr id="5" name="Shape 3"/>
          <p:cNvSpPr/>
          <p:nvPr/>
        </p:nvSpPr>
        <p:spPr>
          <a:xfrm>
            <a:off x="6778752" y="1239012"/>
            <a:ext cx="4754880" cy="4818888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 noProof="0" dirty="0"/>
          </a:p>
        </p:txBody>
      </p:sp>
      <p:sp>
        <p:nvSpPr>
          <p:cNvPr id="6" name="Text 4"/>
          <p:cNvSpPr/>
          <p:nvPr/>
        </p:nvSpPr>
        <p:spPr>
          <a:xfrm>
            <a:off x="6958030" y="1741932"/>
            <a:ext cx="4224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800" b="1" noProof="0" dirty="0">
                <a:solidFill>
                  <a:srgbClr val="14312E"/>
                </a:solidFill>
              </a:rPr>
              <a:t>Der Circle stärkt genau jene Kompetenzen, die im Arbeitsalltag oft zu kurz kommen:</a:t>
            </a:r>
            <a:endParaRPr lang="de-AT" sz="1800" noProof="0" dirty="0"/>
          </a:p>
        </p:txBody>
      </p:sp>
      <p:sp>
        <p:nvSpPr>
          <p:cNvPr id="7" name="Shape 5"/>
          <p:cNvSpPr/>
          <p:nvPr/>
        </p:nvSpPr>
        <p:spPr>
          <a:xfrm>
            <a:off x="6999732" y="2761811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8" name="Text 6"/>
          <p:cNvSpPr/>
          <p:nvPr/>
        </p:nvSpPr>
        <p:spPr>
          <a:xfrm>
            <a:off x="7333488" y="4009367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Selbstwirksamkeit und Eigenverantwortung</a:t>
            </a:r>
          </a:p>
          <a:p>
            <a:pPr marL="0" indent="0">
              <a:buNone/>
            </a:pPr>
            <a:endParaRPr lang="de-AT" sz="1600" noProof="0" dirty="0">
              <a:solidFill>
                <a:srgbClr val="14312E"/>
              </a:solidFill>
            </a:endParaRPr>
          </a:p>
          <a:p>
            <a:r>
              <a:rPr lang="de-AT" sz="1600" noProof="0" dirty="0">
                <a:solidFill>
                  <a:srgbClr val="5E6A66"/>
                </a:solidFill>
              </a:rPr>
              <a:t>Sichtbarkeit und klares Auftreten</a:t>
            </a:r>
          </a:p>
          <a:p>
            <a:endParaRPr lang="de-AT" sz="1600" noProof="0" dirty="0"/>
          </a:p>
          <a:p>
            <a:r>
              <a:rPr lang="de-AT" sz="1600" noProof="0" dirty="0">
                <a:solidFill>
                  <a:srgbClr val="5E6A66"/>
                </a:solidFill>
              </a:rPr>
              <a:t>bewusster Netzwerkaufbau</a:t>
            </a:r>
          </a:p>
          <a:p>
            <a:endParaRPr lang="de-AT" sz="1600" noProof="0" dirty="0">
              <a:solidFill>
                <a:srgbClr val="14312E"/>
              </a:solidFill>
            </a:endParaRPr>
          </a:p>
          <a:p>
            <a:r>
              <a:rPr lang="de-AT" sz="1600" noProof="0" dirty="0">
                <a:solidFill>
                  <a:srgbClr val="5E6A66"/>
                </a:solidFill>
              </a:rPr>
              <a:t>Motivationsfaktoren im Team verstehen</a:t>
            </a:r>
          </a:p>
          <a:p>
            <a:endParaRPr lang="de-AT" sz="1600" noProof="0" dirty="0">
              <a:solidFill>
                <a:srgbClr val="5E6A66"/>
              </a:solidFill>
            </a:endParaRPr>
          </a:p>
          <a:p>
            <a:r>
              <a:rPr lang="de-AT" sz="1600" noProof="0" dirty="0">
                <a:solidFill>
                  <a:srgbClr val="5E6A66"/>
                </a:solidFill>
              </a:rPr>
              <a:t>wertschätzende Kommunikation</a:t>
            </a:r>
          </a:p>
          <a:p>
            <a:endParaRPr lang="de-AT" sz="1600" noProof="0" dirty="0">
              <a:solidFill>
                <a:srgbClr val="14312E"/>
              </a:solidFill>
            </a:endParaRPr>
          </a:p>
          <a:p>
            <a:r>
              <a:rPr lang="de-AT" sz="1600" noProof="0" dirty="0">
                <a:solidFill>
                  <a:srgbClr val="5E6A66"/>
                </a:solidFill>
              </a:rPr>
              <a:t>Resilienz und Selbstführung</a:t>
            </a:r>
          </a:p>
          <a:p>
            <a:pPr marL="0" indent="0">
              <a:buNone/>
            </a:pPr>
            <a:endParaRPr lang="de-AT" sz="1600" noProof="0" dirty="0"/>
          </a:p>
        </p:txBody>
      </p:sp>
      <p:sp>
        <p:nvSpPr>
          <p:cNvPr id="9" name="Shape 7"/>
          <p:cNvSpPr/>
          <p:nvPr/>
        </p:nvSpPr>
        <p:spPr>
          <a:xfrm>
            <a:off x="6997192" y="327969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0" name="Text 8"/>
          <p:cNvSpPr/>
          <p:nvPr/>
        </p:nvSpPr>
        <p:spPr>
          <a:xfrm>
            <a:off x="7287768" y="3418424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AT" sz="1600" noProof="0" dirty="0"/>
          </a:p>
        </p:txBody>
      </p:sp>
      <p:sp>
        <p:nvSpPr>
          <p:cNvPr id="11" name="Shape 9"/>
          <p:cNvSpPr/>
          <p:nvPr/>
        </p:nvSpPr>
        <p:spPr>
          <a:xfrm>
            <a:off x="6999732" y="3725718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3" name="Shape 11"/>
          <p:cNvSpPr/>
          <p:nvPr/>
        </p:nvSpPr>
        <p:spPr>
          <a:xfrm>
            <a:off x="6999732" y="4228869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5" name="Shape 13"/>
          <p:cNvSpPr/>
          <p:nvPr/>
        </p:nvSpPr>
        <p:spPr>
          <a:xfrm>
            <a:off x="6999732" y="4732020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7" name="Shape 15"/>
          <p:cNvSpPr/>
          <p:nvPr/>
        </p:nvSpPr>
        <p:spPr>
          <a:xfrm>
            <a:off x="7031736" y="5207508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9" name="Shape 17"/>
          <p:cNvSpPr/>
          <p:nvPr/>
        </p:nvSpPr>
        <p:spPr>
          <a:xfrm>
            <a:off x="731520" y="279806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0" name="Text 18"/>
          <p:cNvSpPr/>
          <p:nvPr/>
        </p:nvSpPr>
        <p:spPr>
          <a:xfrm>
            <a:off x="960120" y="274320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5E6A66"/>
                </a:solidFill>
              </a:rPr>
              <a:t>klarer einbringen</a:t>
            </a:r>
          </a:p>
        </p:txBody>
      </p:sp>
      <p:sp>
        <p:nvSpPr>
          <p:cNvPr id="21" name="Shape 19"/>
          <p:cNvSpPr/>
          <p:nvPr/>
        </p:nvSpPr>
        <p:spPr>
          <a:xfrm>
            <a:off x="731520" y="339242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2" name="Text 20"/>
          <p:cNvSpPr/>
          <p:nvPr/>
        </p:nvSpPr>
        <p:spPr>
          <a:xfrm>
            <a:off x="960120" y="333756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b="1" noProof="0" dirty="0">
                <a:solidFill>
                  <a:srgbClr val="5E6A66"/>
                </a:solidFill>
              </a:rPr>
              <a:t>Beziehungen aktiv gestalten</a:t>
            </a:r>
          </a:p>
        </p:txBody>
      </p:sp>
      <p:sp>
        <p:nvSpPr>
          <p:cNvPr id="23" name="Shape 21"/>
          <p:cNvSpPr/>
          <p:nvPr/>
        </p:nvSpPr>
        <p:spPr>
          <a:xfrm>
            <a:off x="731520" y="398678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4" name="Text 22"/>
          <p:cNvSpPr/>
          <p:nvPr/>
        </p:nvSpPr>
        <p:spPr>
          <a:xfrm>
            <a:off x="960120" y="393192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b="1" noProof="0" dirty="0">
                <a:solidFill>
                  <a:srgbClr val="5E6A66"/>
                </a:solidFill>
              </a:rPr>
              <a:t>mit Herausforderungen besser umgehen</a:t>
            </a:r>
          </a:p>
        </p:txBody>
      </p:sp>
      <p:sp>
        <p:nvSpPr>
          <p:cNvPr id="25" name="Shape 23"/>
          <p:cNvSpPr/>
          <p:nvPr/>
        </p:nvSpPr>
        <p:spPr>
          <a:xfrm>
            <a:off x="731520" y="458114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6" name="Text 24"/>
          <p:cNvSpPr/>
          <p:nvPr/>
        </p:nvSpPr>
        <p:spPr>
          <a:xfrm>
            <a:off x="960120" y="452628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b="1" noProof="0" dirty="0">
                <a:solidFill>
                  <a:srgbClr val="5E6A66"/>
                </a:solidFill>
              </a:rPr>
              <a:t>motiviert und wirksam handeln</a:t>
            </a:r>
          </a:p>
        </p:txBody>
      </p:sp>
      <p:sp>
        <p:nvSpPr>
          <p:cNvPr id="27" name="Text 25"/>
          <p:cNvSpPr/>
          <p:nvPr/>
        </p:nvSpPr>
        <p:spPr>
          <a:xfrm>
            <a:off x="716280" y="5344668"/>
            <a:ext cx="5440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So entsteht ein Format, das nicht nur individuell stärkt, sondern auch Verbindung, Lernkultur und gegenseitige Unterstützung fördert.</a:t>
            </a:r>
            <a:endParaRPr lang="de-AT" sz="16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FOKUS</a:t>
            </a:r>
            <a:endParaRPr lang="de-AT" sz="1100" noProof="0" dirty="0"/>
          </a:p>
        </p:txBody>
      </p:sp>
      <p:sp>
        <p:nvSpPr>
          <p:cNvPr id="3" name="Text 1"/>
          <p:cNvSpPr/>
          <p:nvPr/>
        </p:nvSpPr>
        <p:spPr>
          <a:xfrm>
            <a:off x="658368" y="841248"/>
            <a:ext cx="83932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Die vier Wirkfelder des Connect &amp; Grow Circle</a:t>
            </a:r>
            <a:endParaRPr lang="de-AT" sz="2800" noProof="0" dirty="0"/>
          </a:p>
        </p:txBody>
      </p:sp>
      <p:sp>
        <p:nvSpPr>
          <p:cNvPr id="4" name="Shape 2"/>
          <p:cNvSpPr/>
          <p:nvPr/>
        </p:nvSpPr>
        <p:spPr>
          <a:xfrm>
            <a:off x="658368" y="1495044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DFCF9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3"/>
          <p:cNvSpPr/>
          <p:nvPr/>
        </p:nvSpPr>
        <p:spPr>
          <a:xfrm>
            <a:off x="977577" y="1696212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Selbstwirksamkeit</a:t>
            </a:r>
            <a:endParaRPr lang="de-AT" sz="2000" noProof="0" dirty="0"/>
          </a:p>
        </p:txBody>
      </p:sp>
      <p:sp>
        <p:nvSpPr>
          <p:cNvPr id="6" name="Shape 4"/>
          <p:cNvSpPr/>
          <p:nvPr/>
        </p:nvSpPr>
        <p:spPr>
          <a:xfrm>
            <a:off x="987552" y="2075688"/>
            <a:ext cx="868680" cy="0"/>
          </a:xfrm>
          <a:prstGeom prst="line">
            <a:avLst/>
          </a:prstGeom>
          <a:noFill/>
          <a:ln w="12700">
            <a:solidFill>
              <a:srgbClr val="1B7F79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7" name="Text 5"/>
          <p:cNvSpPr/>
          <p:nvPr/>
        </p:nvSpPr>
        <p:spPr>
          <a:xfrm>
            <a:off x="987552" y="2258568"/>
            <a:ext cx="4480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Mehr Vertrauen in die eigene Wirkung, mehr Klarheit im Handeln und mehr Mut, Verantwortung zu übernehmen.</a:t>
            </a:r>
            <a:endParaRPr lang="de-AT" sz="1600" noProof="0" dirty="0"/>
          </a:p>
        </p:txBody>
      </p:sp>
      <p:sp>
        <p:nvSpPr>
          <p:cNvPr id="8" name="Shape 6"/>
          <p:cNvSpPr/>
          <p:nvPr/>
        </p:nvSpPr>
        <p:spPr>
          <a:xfrm>
            <a:off x="6216535" y="150876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EAF4F2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9" name="Text 7"/>
          <p:cNvSpPr/>
          <p:nvPr/>
        </p:nvSpPr>
        <p:spPr>
          <a:xfrm>
            <a:off x="6611112" y="170992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Sichtbarkeit</a:t>
            </a:r>
            <a:endParaRPr lang="de-AT" sz="2000" noProof="0" dirty="0"/>
          </a:p>
        </p:txBody>
      </p:sp>
      <p:sp>
        <p:nvSpPr>
          <p:cNvPr id="10" name="Shape 8"/>
          <p:cNvSpPr/>
          <p:nvPr/>
        </p:nvSpPr>
        <p:spPr>
          <a:xfrm>
            <a:off x="6611112" y="2075688"/>
            <a:ext cx="868680" cy="0"/>
          </a:xfrm>
          <a:prstGeom prst="line">
            <a:avLst/>
          </a:prstGeom>
          <a:noFill/>
          <a:ln w="12700">
            <a:solidFill>
              <a:srgbClr val="1B7F79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1" name="Text 9"/>
          <p:cNvSpPr/>
          <p:nvPr/>
        </p:nvSpPr>
        <p:spPr>
          <a:xfrm>
            <a:off x="6611112" y="2258568"/>
            <a:ext cx="4480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Präsenter auftreten, die eigene Stimme nutzen und mit Klarheit statt Lautstärke wirksam werden.</a:t>
            </a:r>
            <a:endParaRPr lang="de-AT" sz="1600" noProof="0" dirty="0"/>
          </a:p>
        </p:txBody>
      </p:sp>
      <p:sp>
        <p:nvSpPr>
          <p:cNvPr id="12" name="Shape 10"/>
          <p:cNvSpPr/>
          <p:nvPr/>
        </p:nvSpPr>
        <p:spPr>
          <a:xfrm>
            <a:off x="658368" y="39776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DFCF9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3" name="Text 11"/>
          <p:cNvSpPr/>
          <p:nvPr/>
        </p:nvSpPr>
        <p:spPr>
          <a:xfrm>
            <a:off x="987552" y="41788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Netzwerke</a:t>
            </a:r>
            <a:endParaRPr lang="de-AT" sz="2000" noProof="0" dirty="0"/>
          </a:p>
        </p:txBody>
      </p:sp>
      <p:sp>
        <p:nvSpPr>
          <p:cNvPr id="14" name="Shape 12"/>
          <p:cNvSpPr/>
          <p:nvPr/>
        </p:nvSpPr>
        <p:spPr>
          <a:xfrm>
            <a:off x="987552" y="4544568"/>
            <a:ext cx="868680" cy="0"/>
          </a:xfrm>
          <a:prstGeom prst="line">
            <a:avLst/>
          </a:prstGeom>
          <a:noFill/>
          <a:ln w="12700">
            <a:solidFill>
              <a:srgbClr val="1B7F79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5" name="Text 13"/>
          <p:cNvSpPr/>
          <p:nvPr/>
        </p:nvSpPr>
        <p:spPr>
          <a:xfrm>
            <a:off x="987552" y="4727448"/>
            <a:ext cx="4480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Berufliche Beziehungen bewusst aufbauen, pflegen und als Ressource im Alltag nutzen.</a:t>
            </a:r>
            <a:endParaRPr lang="de-AT" sz="1600" noProof="0" dirty="0"/>
          </a:p>
        </p:txBody>
      </p:sp>
      <p:sp>
        <p:nvSpPr>
          <p:cNvPr id="16" name="Shape 14"/>
          <p:cNvSpPr/>
          <p:nvPr/>
        </p:nvSpPr>
        <p:spPr>
          <a:xfrm>
            <a:off x="6291072" y="39776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EAF4F2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7" name="Text 15"/>
          <p:cNvSpPr/>
          <p:nvPr/>
        </p:nvSpPr>
        <p:spPr>
          <a:xfrm>
            <a:off x="6611112" y="417880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Motivation</a:t>
            </a:r>
            <a:endParaRPr lang="de-AT" sz="2000" noProof="0" dirty="0"/>
          </a:p>
        </p:txBody>
      </p:sp>
      <p:sp>
        <p:nvSpPr>
          <p:cNvPr id="18" name="Shape 16"/>
          <p:cNvSpPr/>
          <p:nvPr/>
        </p:nvSpPr>
        <p:spPr>
          <a:xfrm>
            <a:off x="6611112" y="4544568"/>
            <a:ext cx="868680" cy="0"/>
          </a:xfrm>
          <a:prstGeom prst="line">
            <a:avLst/>
          </a:prstGeom>
          <a:noFill/>
          <a:ln w="12700">
            <a:solidFill>
              <a:srgbClr val="1B7F79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9" name="Text 17"/>
          <p:cNvSpPr/>
          <p:nvPr/>
        </p:nvSpPr>
        <p:spPr>
          <a:xfrm>
            <a:off x="6611112" y="4727448"/>
            <a:ext cx="44805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Verstehen, was einen selbst und andere antreibt – für mehr Energie, Teamdynamik und nachhaltige Entwicklung.</a:t>
            </a:r>
            <a:endParaRPr lang="de-AT" sz="16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FF99E-3B74-EB45-30F0-511C32FC0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68EA3D3-A57B-5F2B-061F-9AC4E07B20AB}"/>
              </a:ext>
            </a:extLst>
          </p:cNvPr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ABLAUF</a:t>
            </a:r>
            <a:endParaRPr lang="de-AT" sz="11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9E8ACE-5FDF-475A-8058-A94E2FBDA9C4}"/>
              </a:ext>
            </a:extLst>
          </p:cNvPr>
          <p:cNvSpPr/>
          <p:nvPr/>
        </p:nvSpPr>
        <p:spPr>
          <a:xfrm>
            <a:off x="658368" y="713232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So funktioniert der Circle</a:t>
            </a:r>
            <a:endParaRPr lang="de-AT" sz="2800" noProof="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3E34CA9-3001-F7CA-CD4A-7B4986A7B8A0}"/>
              </a:ext>
            </a:extLst>
          </p:cNvPr>
          <p:cNvSpPr/>
          <p:nvPr/>
        </p:nvSpPr>
        <p:spPr>
          <a:xfrm>
            <a:off x="658367" y="1180707"/>
            <a:ext cx="10951741" cy="4838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5E6A66"/>
                </a:solidFill>
              </a:rPr>
              <a:t>Ein klarer, geführter Prozess, der Woche für Woche wirkt – ohne Druck, aber mit echter Umsetzung im Alltag – </a:t>
            </a:r>
          </a:p>
          <a:p>
            <a:pPr marL="0" indent="0">
              <a:buNone/>
            </a:pPr>
            <a:r>
              <a:rPr lang="de-AT" sz="1600" b="1" noProof="0" dirty="0">
                <a:solidFill>
                  <a:srgbClr val="5E6A66"/>
                </a:solidFill>
              </a:rPr>
              <a:t>Dauer: 8 Wochen</a:t>
            </a:r>
            <a:endParaRPr lang="de-AT" sz="1600" b="1" noProof="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BFE4905-F2A0-D013-2329-03D1A9BBA4D7}"/>
              </a:ext>
            </a:extLst>
          </p:cNvPr>
          <p:cNvSpPr/>
          <p:nvPr/>
        </p:nvSpPr>
        <p:spPr>
          <a:xfrm>
            <a:off x="658367" y="1865071"/>
            <a:ext cx="3337560" cy="2623589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A269B0A-DFD6-055B-8A52-529704C9B64F}"/>
              </a:ext>
            </a:extLst>
          </p:cNvPr>
          <p:cNvSpPr/>
          <p:nvPr/>
        </p:nvSpPr>
        <p:spPr>
          <a:xfrm>
            <a:off x="978408" y="21214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Jede Woche</a:t>
            </a:r>
            <a:endParaRPr lang="de-AT" sz="2000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1FDF7AE-D329-C483-7A5B-8CE31E7779D2}"/>
              </a:ext>
            </a:extLst>
          </p:cNvPr>
          <p:cNvSpPr/>
          <p:nvPr/>
        </p:nvSpPr>
        <p:spPr>
          <a:xfrm>
            <a:off x="987552" y="263347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F2A0591-DBDD-90D6-4EE6-1D6D34978B2B}"/>
              </a:ext>
            </a:extLst>
          </p:cNvPr>
          <p:cNvSpPr/>
          <p:nvPr/>
        </p:nvSpPr>
        <p:spPr>
          <a:xfrm>
            <a:off x="1216152" y="257860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ein Fokus-Thema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0587124-CE35-0C48-DA09-90998D6C8754}"/>
              </a:ext>
            </a:extLst>
          </p:cNvPr>
          <p:cNvSpPr/>
          <p:nvPr/>
        </p:nvSpPr>
        <p:spPr>
          <a:xfrm>
            <a:off x="987552" y="313639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BC7BCB8-4022-E21F-472D-CD7DAF800150}"/>
              </a:ext>
            </a:extLst>
          </p:cNvPr>
          <p:cNvSpPr/>
          <p:nvPr/>
        </p:nvSpPr>
        <p:spPr>
          <a:xfrm>
            <a:off x="1216152" y="308152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Reflexionsfragen</a:t>
            </a: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C4CD0CA-DA2A-4925-ABE8-39820F9435CD}"/>
              </a:ext>
            </a:extLst>
          </p:cNvPr>
          <p:cNvSpPr/>
          <p:nvPr/>
        </p:nvSpPr>
        <p:spPr>
          <a:xfrm>
            <a:off x="987552" y="363931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1F4C8DB-E72F-4D76-B15E-DF67413EA509}"/>
              </a:ext>
            </a:extLst>
          </p:cNvPr>
          <p:cNvSpPr/>
          <p:nvPr/>
        </p:nvSpPr>
        <p:spPr>
          <a:xfrm>
            <a:off x="1216152" y="358444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kurze Übungen</a:t>
            </a: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C30530A-F00F-8307-DEA6-4A122E73CE4B}"/>
              </a:ext>
            </a:extLst>
          </p:cNvPr>
          <p:cNvSpPr/>
          <p:nvPr/>
        </p:nvSpPr>
        <p:spPr>
          <a:xfrm>
            <a:off x="987552" y="414223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87831D8-1837-6D1C-66C5-1D4B571A6D84}"/>
              </a:ext>
            </a:extLst>
          </p:cNvPr>
          <p:cNvSpPr/>
          <p:nvPr/>
        </p:nvSpPr>
        <p:spPr>
          <a:xfrm>
            <a:off x="1216152" y="408736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Mini-Aufgaben für den Alltag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A224293-8BE0-40B6-01E8-24D0EF218394}"/>
              </a:ext>
            </a:extLst>
          </p:cNvPr>
          <p:cNvSpPr/>
          <p:nvPr/>
        </p:nvSpPr>
        <p:spPr>
          <a:xfrm>
            <a:off x="4427220" y="1882555"/>
            <a:ext cx="3337560" cy="2623589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178FAD6-0616-61AC-958C-1F0B66057BE9}"/>
              </a:ext>
            </a:extLst>
          </p:cNvPr>
          <p:cNvSpPr/>
          <p:nvPr/>
        </p:nvSpPr>
        <p:spPr>
          <a:xfrm>
            <a:off x="4773168" y="21214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Live-Session</a:t>
            </a:r>
            <a:endParaRPr lang="de-AT" sz="2000" noProof="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82852DEF-4964-5B9B-B3FC-72EE45075502}"/>
              </a:ext>
            </a:extLst>
          </p:cNvPr>
          <p:cNvSpPr/>
          <p:nvPr/>
        </p:nvSpPr>
        <p:spPr>
          <a:xfrm>
            <a:off x="4782312" y="263347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2ECD9C11-B038-B2D9-7078-8694D01F8265}"/>
              </a:ext>
            </a:extLst>
          </p:cNvPr>
          <p:cNvSpPr/>
          <p:nvPr/>
        </p:nvSpPr>
        <p:spPr>
          <a:xfrm>
            <a:off x="5010912" y="257860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Input und Impulse</a:t>
            </a: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FF30ADF8-2675-625D-CB51-9C8D4708799D}"/>
              </a:ext>
            </a:extLst>
          </p:cNvPr>
          <p:cNvSpPr/>
          <p:nvPr/>
        </p:nvSpPr>
        <p:spPr>
          <a:xfrm>
            <a:off x="4782312" y="313639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2C9BC15-5A2A-D6C8-DC8D-E760247BB9B7}"/>
              </a:ext>
            </a:extLst>
          </p:cNvPr>
          <p:cNvSpPr/>
          <p:nvPr/>
        </p:nvSpPr>
        <p:spPr>
          <a:xfrm>
            <a:off x="5010912" y="308152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Q&amp;A</a:t>
            </a: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DBF14EE-C3B3-CA99-F30F-8AF5AB93B36F}"/>
              </a:ext>
            </a:extLst>
          </p:cNvPr>
          <p:cNvSpPr/>
          <p:nvPr/>
        </p:nvSpPr>
        <p:spPr>
          <a:xfrm>
            <a:off x="4782312" y="363931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6578CDF-374D-6AEA-0361-563BDDB3BC64}"/>
              </a:ext>
            </a:extLst>
          </p:cNvPr>
          <p:cNvSpPr/>
          <p:nvPr/>
        </p:nvSpPr>
        <p:spPr>
          <a:xfrm>
            <a:off x="5010912" y="358444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Austausch</a:t>
            </a: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211668BA-EE69-502B-5309-DA7927B973F2}"/>
              </a:ext>
            </a:extLst>
          </p:cNvPr>
          <p:cNvSpPr/>
          <p:nvPr/>
        </p:nvSpPr>
        <p:spPr>
          <a:xfrm>
            <a:off x="4782312" y="414223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6671D03-3D26-88CA-F973-3FE3723265BC}"/>
              </a:ext>
            </a:extLst>
          </p:cNvPr>
          <p:cNvSpPr/>
          <p:nvPr/>
        </p:nvSpPr>
        <p:spPr>
          <a:xfrm>
            <a:off x="5010912" y="408736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Networking-Runden</a:t>
            </a: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E327EDFC-452F-70F7-2345-21CD5A037C91}"/>
              </a:ext>
            </a:extLst>
          </p:cNvPr>
          <p:cNvSpPr/>
          <p:nvPr/>
        </p:nvSpPr>
        <p:spPr>
          <a:xfrm>
            <a:off x="8196073" y="1920977"/>
            <a:ext cx="3337560" cy="2623589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5A095F3E-4D72-9957-A689-2C7653129AFB}"/>
              </a:ext>
            </a:extLst>
          </p:cNvPr>
          <p:cNvSpPr/>
          <p:nvPr/>
        </p:nvSpPr>
        <p:spPr>
          <a:xfrm>
            <a:off x="8567928" y="2121408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Was entsteht</a:t>
            </a:r>
            <a:endParaRPr lang="de-AT" sz="2000" noProof="0" dirty="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FFA04262-6619-C90D-0EC0-151D32651F16}"/>
              </a:ext>
            </a:extLst>
          </p:cNvPr>
          <p:cNvSpPr/>
          <p:nvPr/>
        </p:nvSpPr>
        <p:spPr>
          <a:xfrm>
            <a:off x="8577072" y="263347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F17FEE55-AC6F-4F01-F60F-FA1E1A832BBD}"/>
              </a:ext>
            </a:extLst>
          </p:cNvPr>
          <p:cNvSpPr/>
          <p:nvPr/>
        </p:nvSpPr>
        <p:spPr>
          <a:xfrm>
            <a:off x="8805672" y="257860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mehr Klarheit</a:t>
            </a: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044DAE43-66A5-48FF-FA9B-CFD1FC2967CB}"/>
              </a:ext>
            </a:extLst>
          </p:cNvPr>
          <p:cNvSpPr/>
          <p:nvPr/>
        </p:nvSpPr>
        <p:spPr>
          <a:xfrm>
            <a:off x="8577072" y="313639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CE854559-9A37-31FC-F785-A76683E35E88}"/>
              </a:ext>
            </a:extLst>
          </p:cNvPr>
          <p:cNvSpPr/>
          <p:nvPr/>
        </p:nvSpPr>
        <p:spPr>
          <a:xfrm>
            <a:off x="8805672" y="308152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mehr Sichtbarkeit</a:t>
            </a: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A7FFF928-278D-8220-1FEF-E5E84D6DB5AC}"/>
              </a:ext>
            </a:extLst>
          </p:cNvPr>
          <p:cNvSpPr/>
          <p:nvPr/>
        </p:nvSpPr>
        <p:spPr>
          <a:xfrm>
            <a:off x="8577072" y="363931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2DFE89D3-BD41-9720-E10B-09D7EC019A33}"/>
              </a:ext>
            </a:extLst>
          </p:cNvPr>
          <p:cNvSpPr/>
          <p:nvPr/>
        </p:nvSpPr>
        <p:spPr>
          <a:xfrm>
            <a:off x="8805672" y="358444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mehr Verbindung</a:t>
            </a: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4D833DD2-4A73-2E85-D007-876CAC0A91CD}"/>
              </a:ext>
            </a:extLst>
          </p:cNvPr>
          <p:cNvSpPr/>
          <p:nvPr/>
        </p:nvSpPr>
        <p:spPr>
          <a:xfrm>
            <a:off x="8577072" y="414223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4557BCD1-9547-26DE-6FBB-A03B4B6F4628}"/>
              </a:ext>
            </a:extLst>
          </p:cNvPr>
          <p:cNvSpPr/>
          <p:nvPr/>
        </p:nvSpPr>
        <p:spPr>
          <a:xfrm>
            <a:off x="8805672" y="4087368"/>
            <a:ext cx="2697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mehr Wirkung im Beruf</a:t>
            </a:r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EF1284C7-4333-A7DF-6DB3-07EB93D8F5CE}"/>
              </a:ext>
            </a:extLst>
          </p:cNvPr>
          <p:cNvSpPr/>
          <p:nvPr/>
        </p:nvSpPr>
        <p:spPr>
          <a:xfrm>
            <a:off x="804672" y="4991515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AT" sz="1500" noProof="0" dirty="0">
              <a:solidFill>
                <a:srgbClr val="5E6A66"/>
              </a:solidFill>
            </a:endParaRPr>
          </a:p>
          <a:p>
            <a:pPr marL="0" indent="0">
              <a:buNone/>
            </a:pPr>
            <a:r>
              <a:rPr lang="de-AT" sz="1600" b="1" noProof="0" dirty="0">
                <a:solidFill>
                  <a:srgbClr val="5E6A66"/>
                </a:solidFill>
              </a:rPr>
              <a:t>Unsere Themen:</a:t>
            </a:r>
          </a:p>
          <a:p>
            <a:pPr marL="0" indent="0">
              <a:buNone/>
            </a:pPr>
            <a:endParaRPr lang="de-AT" b="1" noProof="0" dirty="0">
              <a:solidFill>
                <a:srgbClr val="5E6A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Wer bin ich geworden – und wer will ich sein?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(Selbst) Führung &amp; Werte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Mut zur Sichtbarkeit – kleine Schritte, große Wirkung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Lob &amp; Fehlerkultur</a:t>
            </a:r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C1227E39-BD55-A13C-D108-A6D52ABAD35B}"/>
              </a:ext>
            </a:extLst>
          </p:cNvPr>
          <p:cNvSpPr/>
          <p:nvPr/>
        </p:nvSpPr>
        <p:spPr>
          <a:xfrm>
            <a:off x="6260868" y="5232005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AT" sz="1500" noProof="0" dirty="0">
              <a:solidFill>
                <a:srgbClr val="5E6A6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Netzwerk-Typen &amp; wie man sie gewinnt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Teamgefüge &amp; Motivationsfaktoren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Selbstfürsorge &amp; Resilienz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noProof="0" dirty="0">
                <a:solidFill>
                  <a:srgbClr val="5E6A66"/>
                </a:solidFill>
                <a:sym typeface="Muli Italics"/>
              </a:rPr>
              <a:t>Beziehungen pflegen – aber richtig</a:t>
            </a:r>
          </a:p>
        </p:txBody>
      </p:sp>
    </p:spTree>
    <p:extLst>
      <p:ext uri="{BB962C8B-B14F-4D97-AF65-F5344CB8AC3E}">
        <p14:creationId xmlns:p14="http://schemas.microsoft.com/office/powerpoint/2010/main" val="396622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ZIELGRUPPEN</a:t>
            </a:r>
            <a:endParaRPr lang="de-AT" sz="1100" noProof="0" dirty="0"/>
          </a:p>
        </p:txBody>
      </p:sp>
      <p:sp>
        <p:nvSpPr>
          <p:cNvPr id="3" name="Text 1"/>
          <p:cNvSpPr/>
          <p:nvPr/>
        </p:nvSpPr>
        <p:spPr>
          <a:xfrm>
            <a:off x="658368" y="713232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Für wen der Circle ideal ist</a:t>
            </a:r>
            <a:endParaRPr lang="de-AT" sz="2800" noProof="0" dirty="0"/>
          </a:p>
        </p:txBody>
      </p:sp>
      <p:sp>
        <p:nvSpPr>
          <p:cNvPr id="4" name="Shape 2"/>
          <p:cNvSpPr/>
          <p:nvPr/>
        </p:nvSpPr>
        <p:spPr>
          <a:xfrm>
            <a:off x="716280" y="1303897"/>
            <a:ext cx="5257800" cy="4025485"/>
          </a:xfrm>
          <a:prstGeom prst="roundRect">
            <a:avLst>
              <a:gd name="adj" fmla="val 1616"/>
            </a:avLst>
          </a:prstGeom>
          <a:solidFill>
            <a:srgbClr val="EAF4F2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5" name="Shape 3"/>
          <p:cNvSpPr/>
          <p:nvPr/>
        </p:nvSpPr>
        <p:spPr>
          <a:xfrm>
            <a:off x="6217920" y="1325880"/>
            <a:ext cx="5257800" cy="4003502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6" name="Text 4"/>
          <p:cNvSpPr/>
          <p:nvPr/>
        </p:nvSpPr>
        <p:spPr>
          <a:xfrm>
            <a:off x="987552" y="16459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Für Unternehmen</a:t>
            </a:r>
            <a:endParaRPr lang="de-AT" sz="2000" noProof="0" dirty="0"/>
          </a:p>
        </p:txBody>
      </p:sp>
      <p:sp>
        <p:nvSpPr>
          <p:cNvPr id="7" name="Shape 5"/>
          <p:cNvSpPr/>
          <p:nvPr/>
        </p:nvSpPr>
        <p:spPr>
          <a:xfrm>
            <a:off x="1005840" y="220370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8" name="Text 6"/>
          <p:cNvSpPr/>
          <p:nvPr/>
        </p:nvSpPr>
        <p:spPr>
          <a:xfrm>
            <a:off x="1234440" y="2148840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die Entwicklung nicht dem Zufall überlassen</a:t>
            </a:r>
          </a:p>
        </p:txBody>
      </p:sp>
      <p:sp>
        <p:nvSpPr>
          <p:cNvPr id="9" name="Shape 7"/>
          <p:cNvSpPr/>
          <p:nvPr/>
        </p:nvSpPr>
        <p:spPr>
          <a:xfrm>
            <a:off x="1005840" y="286207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0" name="Text 8"/>
          <p:cNvSpPr/>
          <p:nvPr/>
        </p:nvSpPr>
        <p:spPr>
          <a:xfrm>
            <a:off x="1234440" y="280720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die Eigenverantwortung und Initiative stärken möchten</a:t>
            </a:r>
          </a:p>
        </p:txBody>
      </p:sp>
      <p:sp>
        <p:nvSpPr>
          <p:cNvPr id="11" name="Shape 9"/>
          <p:cNvSpPr/>
          <p:nvPr/>
        </p:nvSpPr>
        <p:spPr>
          <a:xfrm>
            <a:off x="1005840" y="3520440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2" name="Text 10"/>
          <p:cNvSpPr/>
          <p:nvPr/>
        </p:nvSpPr>
        <p:spPr>
          <a:xfrm>
            <a:off x="1234440" y="346557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die motivierte, vernetzte Mitarbeitende fördern wollen</a:t>
            </a:r>
          </a:p>
        </p:txBody>
      </p:sp>
      <p:sp>
        <p:nvSpPr>
          <p:cNvPr id="13" name="Shape 11"/>
          <p:cNvSpPr/>
          <p:nvPr/>
        </p:nvSpPr>
        <p:spPr>
          <a:xfrm>
            <a:off x="1005840" y="4178808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4" name="Text 12"/>
          <p:cNvSpPr/>
          <p:nvPr/>
        </p:nvSpPr>
        <p:spPr>
          <a:xfrm>
            <a:off x="1234440" y="412394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die neue Formen von Zusammenarbeit aktiv gestalten</a:t>
            </a:r>
          </a:p>
        </p:txBody>
      </p:sp>
      <p:sp>
        <p:nvSpPr>
          <p:cNvPr id="15" name="Text 13"/>
          <p:cNvSpPr/>
          <p:nvPr/>
        </p:nvSpPr>
        <p:spPr>
          <a:xfrm>
            <a:off x="6473952" y="16459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Für Teilnehmende</a:t>
            </a:r>
            <a:endParaRPr lang="de-AT" sz="2000" noProof="0" dirty="0"/>
          </a:p>
        </p:txBody>
      </p:sp>
      <p:sp>
        <p:nvSpPr>
          <p:cNvPr id="16" name="Shape 14"/>
          <p:cNvSpPr/>
          <p:nvPr/>
        </p:nvSpPr>
        <p:spPr>
          <a:xfrm>
            <a:off x="6492240" y="220370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7" name="Text 15"/>
          <p:cNvSpPr/>
          <p:nvPr/>
        </p:nvSpPr>
        <p:spPr>
          <a:xfrm>
            <a:off x="6720840" y="2148840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die wirksamer auftreten möchten</a:t>
            </a:r>
          </a:p>
        </p:txBody>
      </p:sp>
      <p:sp>
        <p:nvSpPr>
          <p:cNvPr id="18" name="Shape 16"/>
          <p:cNvSpPr/>
          <p:nvPr/>
        </p:nvSpPr>
        <p:spPr>
          <a:xfrm>
            <a:off x="6492240" y="281898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9" name="Text 17"/>
          <p:cNvSpPr/>
          <p:nvPr/>
        </p:nvSpPr>
        <p:spPr>
          <a:xfrm>
            <a:off x="6705600" y="274264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die ihre Sichtbarkeit verbessern wollen</a:t>
            </a:r>
          </a:p>
        </p:txBody>
      </p:sp>
      <p:sp>
        <p:nvSpPr>
          <p:cNvPr id="20" name="Shape 18"/>
          <p:cNvSpPr/>
          <p:nvPr/>
        </p:nvSpPr>
        <p:spPr>
          <a:xfrm>
            <a:off x="6492240" y="3520440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1" name="Text 19"/>
          <p:cNvSpPr/>
          <p:nvPr/>
        </p:nvSpPr>
        <p:spPr>
          <a:xfrm>
            <a:off x="6720840" y="346557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die berufliche Beziehungen bewusst aufbauen möchten</a:t>
            </a:r>
          </a:p>
        </p:txBody>
      </p:sp>
      <p:sp>
        <p:nvSpPr>
          <p:cNvPr id="22" name="Shape 20"/>
          <p:cNvSpPr/>
          <p:nvPr/>
        </p:nvSpPr>
        <p:spPr>
          <a:xfrm>
            <a:off x="6492240" y="4178808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3" name="Text 21"/>
          <p:cNvSpPr/>
          <p:nvPr/>
        </p:nvSpPr>
        <p:spPr>
          <a:xfrm>
            <a:off x="6720840" y="412394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die Kommunikation, Motivation und Selbstführung stärken wollen</a:t>
            </a:r>
          </a:p>
        </p:txBody>
      </p:sp>
      <p:sp>
        <p:nvSpPr>
          <p:cNvPr id="24" name="Text 22"/>
          <p:cNvSpPr/>
          <p:nvPr/>
        </p:nvSpPr>
        <p:spPr>
          <a:xfrm>
            <a:off x="749807" y="5807502"/>
            <a:ext cx="10601683" cy="337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B7F79"/>
                </a:solidFill>
              </a:rPr>
              <a:t>Ein klarer Rahmen. Ein wirksamer Prozess. Eine Struktur, die trägt.</a:t>
            </a:r>
            <a:endParaRPr lang="de-AT" sz="20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PROGRAMM</a:t>
            </a:r>
            <a:endParaRPr lang="de-AT" sz="1100" noProof="0" dirty="0"/>
          </a:p>
        </p:txBody>
      </p:sp>
      <p:sp>
        <p:nvSpPr>
          <p:cNvPr id="3" name="Text 1"/>
          <p:cNvSpPr/>
          <p:nvPr/>
        </p:nvSpPr>
        <p:spPr>
          <a:xfrm>
            <a:off x="658368" y="713232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Angebot und Leistungen</a:t>
            </a:r>
            <a:endParaRPr lang="de-AT" sz="2800" noProof="0" dirty="0"/>
          </a:p>
        </p:txBody>
      </p:sp>
      <p:sp>
        <p:nvSpPr>
          <p:cNvPr id="4" name="Shape 2"/>
          <p:cNvSpPr/>
          <p:nvPr/>
        </p:nvSpPr>
        <p:spPr>
          <a:xfrm>
            <a:off x="658368" y="1444752"/>
            <a:ext cx="562356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5" name="Text 3"/>
          <p:cNvSpPr/>
          <p:nvPr/>
        </p:nvSpPr>
        <p:spPr>
          <a:xfrm>
            <a:off x="1024128" y="1755648"/>
            <a:ext cx="4114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Connect &amp; Grow Business Circle</a:t>
            </a:r>
            <a:endParaRPr lang="de-AT" sz="2000" noProof="0" dirty="0"/>
          </a:p>
        </p:txBody>
      </p:sp>
      <p:sp>
        <p:nvSpPr>
          <p:cNvPr id="6" name="Text 4"/>
          <p:cNvSpPr/>
          <p:nvPr/>
        </p:nvSpPr>
        <p:spPr>
          <a:xfrm>
            <a:off x="1024128" y="2073471"/>
            <a:ext cx="4389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noProof="0" dirty="0">
                <a:solidFill>
                  <a:srgbClr val="1B7F79"/>
                </a:solidFill>
              </a:rPr>
              <a:t>Begleitung und Entwicklung in der Kleingruppe</a:t>
            </a:r>
            <a:endParaRPr lang="de-AT" sz="1600" b="1" noProof="0" dirty="0"/>
          </a:p>
        </p:txBody>
      </p:sp>
      <p:sp>
        <p:nvSpPr>
          <p:cNvPr id="7" name="Shape 5"/>
          <p:cNvSpPr/>
          <p:nvPr/>
        </p:nvSpPr>
        <p:spPr>
          <a:xfrm>
            <a:off x="1024128" y="2633472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8" name="Text 6"/>
          <p:cNvSpPr/>
          <p:nvPr/>
        </p:nvSpPr>
        <p:spPr>
          <a:xfrm>
            <a:off x="1252728" y="2596896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14312E"/>
                </a:solidFill>
              </a:rPr>
              <a:t>8 </a:t>
            </a:r>
            <a:r>
              <a:rPr lang="de-AT" sz="1600" noProof="0" dirty="0">
                <a:solidFill>
                  <a:srgbClr val="5E6A66"/>
                </a:solidFill>
              </a:rPr>
              <a:t>Wochen Stärkung der eigenen Wirkung im beruflichen Alltag</a:t>
            </a:r>
          </a:p>
        </p:txBody>
      </p:sp>
      <p:sp>
        <p:nvSpPr>
          <p:cNvPr id="9" name="Shape 7"/>
          <p:cNvSpPr/>
          <p:nvPr/>
        </p:nvSpPr>
        <p:spPr>
          <a:xfrm>
            <a:off x="1024128" y="3145536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0" name="Text 8"/>
          <p:cNvSpPr/>
          <p:nvPr/>
        </p:nvSpPr>
        <p:spPr>
          <a:xfrm>
            <a:off x="1252728" y="3090672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jede Woche ein Fokusthema mit Reflexion und Umsetzung</a:t>
            </a:r>
          </a:p>
        </p:txBody>
      </p:sp>
      <p:sp>
        <p:nvSpPr>
          <p:cNvPr id="11" name="Shape 9"/>
          <p:cNvSpPr/>
          <p:nvPr/>
        </p:nvSpPr>
        <p:spPr>
          <a:xfrm>
            <a:off x="1024128" y="3657600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2" name="Text 10"/>
          <p:cNvSpPr/>
          <p:nvPr/>
        </p:nvSpPr>
        <p:spPr>
          <a:xfrm>
            <a:off x="1252728" y="3602736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AT" sz="1600" noProof="0" dirty="0">
                <a:solidFill>
                  <a:srgbClr val="5E6A66"/>
                </a:solidFill>
              </a:rPr>
              <a:t>moderierte Online-Treffen für Impulse, Austausch und neue Perspektiven</a:t>
            </a:r>
          </a:p>
        </p:txBody>
      </p:sp>
      <p:sp>
        <p:nvSpPr>
          <p:cNvPr id="13" name="Shape 11"/>
          <p:cNvSpPr/>
          <p:nvPr/>
        </p:nvSpPr>
        <p:spPr>
          <a:xfrm>
            <a:off x="1024128" y="4169664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4" name="Text 12"/>
          <p:cNvSpPr/>
          <p:nvPr/>
        </p:nvSpPr>
        <p:spPr>
          <a:xfrm>
            <a:off x="1252728" y="411480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Erweiterung des eigenen Netzwerks durch neue Kontakte</a:t>
            </a:r>
          </a:p>
        </p:txBody>
      </p:sp>
      <p:sp>
        <p:nvSpPr>
          <p:cNvPr id="15" name="Shape 13"/>
          <p:cNvSpPr/>
          <p:nvPr/>
        </p:nvSpPr>
        <p:spPr>
          <a:xfrm>
            <a:off x="1024128" y="4681728"/>
            <a:ext cx="137160" cy="137160"/>
          </a:xfrm>
          <a:prstGeom prst="roundRect">
            <a:avLst>
              <a:gd name="adj" fmla="val 20000"/>
            </a:avLst>
          </a:prstGeom>
          <a:solidFill>
            <a:srgbClr val="1B7F79"/>
          </a:solidFill>
          <a:ln w="12700">
            <a:solidFill>
              <a:srgbClr val="1B7F7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16" name="Text 14"/>
          <p:cNvSpPr/>
          <p:nvPr/>
        </p:nvSpPr>
        <p:spPr>
          <a:xfrm>
            <a:off x="1252728" y="4626864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Einladung zu 4 Netzwerk-Veranstaltungen pro Jahr</a:t>
            </a:r>
          </a:p>
        </p:txBody>
      </p:sp>
      <p:sp>
        <p:nvSpPr>
          <p:cNvPr id="18" name="Text 16"/>
          <p:cNvSpPr/>
          <p:nvPr/>
        </p:nvSpPr>
        <p:spPr>
          <a:xfrm>
            <a:off x="6475361" y="2907792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D7E5E2"/>
                </a:solidFill>
              </a:rPr>
              <a:t>Preis pro Teilnehmer:in</a:t>
            </a:r>
            <a:endParaRPr lang="de-AT" sz="1600" noProof="0" dirty="0"/>
          </a:p>
        </p:txBody>
      </p:sp>
      <p:sp>
        <p:nvSpPr>
          <p:cNvPr id="19" name="Text 17"/>
          <p:cNvSpPr/>
          <p:nvPr/>
        </p:nvSpPr>
        <p:spPr>
          <a:xfrm>
            <a:off x="6459519" y="3171583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FFFFFF"/>
                </a:solidFill>
              </a:rPr>
              <a:t>€ 860,00</a:t>
            </a:r>
            <a:endParaRPr lang="de-AT" sz="2800" noProof="0" dirty="0"/>
          </a:p>
        </p:txBody>
      </p:sp>
      <p:sp>
        <p:nvSpPr>
          <p:cNvPr id="20" name="Text 18"/>
          <p:cNvSpPr/>
          <p:nvPr/>
        </p:nvSpPr>
        <p:spPr>
          <a:xfrm>
            <a:off x="6489099" y="370535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D7E5E2"/>
                </a:solidFill>
              </a:rPr>
              <a:t>exkl. MwSt.</a:t>
            </a:r>
            <a:endParaRPr lang="de-AT" sz="1600" noProof="0" dirty="0"/>
          </a:p>
        </p:txBody>
      </p:sp>
      <p:sp>
        <p:nvSpPr>
          <p:cNvPr id="21" name="Shape 19"/>
          <p:cNvSpPr/>
          <p:nvPr/>
        </p:nvSpPr>
        <p:spPr>
          <a:xfrm>
            <a:off x="9094400" y="3178510"/>
            <a:ext cx="2743200" cy="2911291"/>
          </a:xfrm>
          <a:prstGeom prst="roundRect">
            <a:avLst>
              <a:gd name="adj" fmla="val 3333"/>
            </a:avLst>
          </a:prstGeom>
          <a:solidFill>
            <a:srgbClr val="EAF4F2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endParaRPr lang="de-AT" noProof="0" dirty="0"/>
          </a:p>
        </p:txBody>
      </p:sp>
      <p:sp>
        <p:nvSpPr>
          <p:cNvPr id="22" name="Text 20"/>
          <p:cNvSpPr/>
          <p:nvPr/>
        </p:nvSpPr>
        <p:spPr>
          <a:xfrm>
            <a:off x="9323992" y="3656861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Kontakt &amp; </a:t>
            </a:r>
          </a:p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Anmeldung</a:t>
            </a:r>
            <a:endParaRPr lang="de-AT" sz="2000" noProof="0" dirty="0"/>
          </a:p>
        </p:txBody>
      </p:sp>
      <p:sp>
        <p:nvSpPr>
          <p:cNvPr id="23" name="Text 21"/>
          <p:cNvSpPr/>
          <p:nvPr/>
        </p:nvSpPr>
        <p:spPr>
          <a:xfrm>
            <a:off x="9323992" y="4361688"/>
            <a:ext cx="256031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Mobil  +43 699 12 40 44 08</a:t>
            </a: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Mail   </a:t>
            </a:r>
            <a:r>
              <a:rPr lang="de-AT" sz="1600" dirty="0" err="1">
                <a:solidFill>
                  <a:srgbClr val="5E6A66"/>
                </a:solidFill>
              </a:rPr>
              <a:t>office</a:t>
            </a:r>
            <a:r>
              <a:rPr lang="de-AT" sz="1600" noProof="0" dirty="0">
                <a:solidFill>
                  <a:srgbClr val="5E6A66"/>
                </a:solidFill>
              </a:rPr>
              <a:t>@bic.cc</a:t>
            </a: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Web    www.bic.cc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9BD1A797-3569-E2D9-3A2E-CE069EE17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2212" y="962742"/>
            <a:ext cx="2972792" cy="228337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6AD20DCB-1388-6706-C602-A7D6D96AA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5592" y="5473858"/>
            <a:ext cx="1011249" cy="1011249"/>
          </a:xfrm>
          <a:prstGeom prst="rect">
            <a:avLst/>
          </a:prstGeom>
        </p:spPr>
      </p:pic>
      <p:sp>
        <p:nvSpPr>
          <p:cNvPr id="24" name="Shape 19">
            <a:extLst>
              <a:ext uri="{FF2B5EF4-FFF2-40B4-BE49-F238E27FC236}">
                <a16:creationId xmlns:a16="http://schemas.microsoft.com/office/drawing/2014/main" id="{D4E6C3E2-11E3-0CA8-58E1-8B301AF86D47}"/>
              </a:ext>
            </a:extLst>
          </p:cNvPr>
          <p:cNvSpPr/>
          <p:nvPr/>
        </p:nvSpPr>
        <p:spPr>
          <a:xfrm>
            <a:off x="6236792" y="2828684"/>
            <a:ext cx="2884840" cy="1188718"/>
          </a:xfrm>
          <a:prstGeom prst="roundRect">
            <a:avLst>
              <a:gd name="adj" fmla="val 48063"/>
            </a:avLst>
          </a:prstGeom>
          <a:solidFill>
            <a:srgbClr val="EAF4F2"/>
          </a:solidFill>
          <a:ln w="12700">
            <a:solidFill>
              <a:srgbClr val="DDECE8"/>
            </a:solidFill>
            <a:prstDash val="solid"/>
          </a:ln>
        </p:spPr>
        <p:txBody>
          <a:bodyPr/>
          <a:lstStyle/>
          <a:p>
            <a:r>
              <a:rPr lang="de-AT" dirty="0"/>
              <a:t>Preis pro </a:t>
            </a:r>
            <a:r>
              <a:rPr lang="de-AT" dirty="0" err="1"/>
              <a:t>Teilnehmer:in</a:t>
            </a:r>
            <a:endParaRPr lang="de-AT" dirty="0"/>
          </a:p>
          <a:p>
            <a:endParaRPr lang="de-AT" dirty="0"/>
          </a:p>
          <a:p>
            <a:r>
              <a:rPr lang="de-AT" dirty="0"/>
              <a:t>                 € 860,-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493BF-28D5-B6A5-C7DA-2A80BADE5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e 18">
            <a:extLst>
              <a:ext uri="{FF2B5EF4-FFF2-40B4-BE49-F238E27FC236}">
                <a16:creationId xmlns:a16="http://schemas.microsoft.com/office/drawing/2014/main" id="{921F240C-1691-E989-9179-86EBA00A9204}"/>
              </a:ext>
            </a:extLst>
          </p:cNvPr>
          <p:cNvSpPr/>
          <p:nvPr/>
        </p:nvSpPr>
        <p:spPr>
          <a:xfrm>
            <a:off x="6823347" y="1534367"/>
            <a:ext cx="5349239" cy="476100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noProof="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43955BF-EA26-BB06-6850-89481140348A}"/>
              </a:ext>
            </a:extLst>
          </p:cNvPr>
          <p:cNvSpPr/>
          <p:nvPr/>
        </p:nvSpPr>
        <p:spPr>
          <a:xfrm>
            <a:off x="843902" y="1048499"/>
            <a:ext cx="5349239" cy="476100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noProof="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09A702A-EE94-345E-FE36-A814FCC478A4}"/>
              </a:ext>
            </a:extLst>
          </p:cNvPr>
          <p:cNvSpPr/>
          <p:nvPr/>
        </p:nvSpPr>
        <p:spPr>
          <a:xfrm>
            <a:off x="658368" y="411480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100" b="1" noProof="0" dirty="0">
                <a:solidFill>
                  <a:srgbClr val="1B7F79"/>
                </a:solidFill>
              </a:rPr>
              <a:t>TEAM</a:t>
            </a:r>
            <a:endParaRPr lang="de-AT" sz="1100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7DB2ED9-6C3A-A35C-1A5A-38A646A86482}"/>
              </a:ext>
            </a:extLst>
          </p:cNvPr>
          <p:cNvSpPr/>
          <p:nvPr/>
        </p:nvSpPr>
        <p:spPr>
          <a:xfrm>
            <a:off x="658368" y="672095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800" b="1" noProof="0" dirty="0">
                <a:solidFill>
                  <a:srgbClr val="14312E"/>
                </a:solidFill>
              </a:rPr>
              <a:t>Über uns</a:t>
            </a:r>
            <a:endParaRPr lang="de-AT" sz="2800" noProof="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007C67C-54FB-8EBB-E4B6-2F7E2B243FD8}"/>
              </a:ext>
            </a:extLst>
          </p:cNvPr>
          <p:cNvSpPr/>
          <p:nvPr/>
        </p:nvSpPr>
        <p:spPr>
          <a:xfrm>
            <a:off x="2121408" y="1713555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Bettina Stein-Geba</a:t>
            </a:r>
            <a:endParaRPr lang="de-AT" sz="2000" noProof="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2C4AD8B-86C3-B66B-31DD-799C67FB335B}"/>
              </a:ext>
            </a:extLst>
          </p:cNvPr>
          <p:cNvSpPr/>
          <p:nvPr/>
        </p:nvSpPr>
        <p:spPr>
          <a:xfrm>
            <a:off x="1444762" y="2203314"/>
            <a:ext cx="4526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Wirtschaftscoach, Trainerin und Partnerin für Mentoring &amp; authentisches Netzwerken.</a:t>
            </a:r>
            <a:endParaRPr lang="de-AT" sz="1600" noProof="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41FAF34-3BB2-075C-B2DF-7654FDA7E315}"/>
              </a:ext>
            </a:extLst>
          </p:cNvPr>
          <p:cNvSpPr/>
          <p:nvPr/>
        </p:nvSpPr>
        <p:spPr>
          <a:xfrm>
            <a:off x="1887774" y="3076096"/>
            <a:ext cx="377887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i="1" noProof="0" dirty="0">
                <a:solidFill>
                  <a:srgbClr val="1B7F79"/>
                </a:solidFill>
              </a:rPr>
              <a:t>„Netzwerken ist kein Talent. Es ist eine Haltung – und man kann sie lernen.“</a:t>
            </a:r>
            <a:endParaRPr lang="de-AT" sz="1600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14616CD-B622-C1EE-E0C6-B361A70EAC72}"/>
              </a:ext>
            </a:extLst>
          </p:cNvPr>
          <p:cNvSpPr/>
          <p:nvPr/>
        </p:nvSpPr>
        <p:spPr>
          <a:xfrm>
            <a:off x="1819270" y="3988303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Bettina begleitet Menschen dabei, </a:t>
            </a: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sich klarer zu zeigen, Beziehungen bewusst aufzubauen und ihren Platz im Business </a:t>
            </a: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wirksam einzunehmen.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0EDFE2B-5166-27D6-CBA3-51CE15348AA8}"/>
              </a:ext>
            </a:extLst>
          </p:cNvPr>
          <p:cNvSpPr/>
          <p:nvPr/>
        </p:nvSpPr>
        <p:spPr>
          <a:xfrm>
            <a:off x="7703746" y="227725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2000" b="1" noProof="0" dirty="0">
                <a:solidFill>
                  <a:srgbClr val="14312E"/>
                </a:solidFill>
              </a:rPr>
              <a:t>Romana Brunner-Sindler</a:t>
            </a:r>
            <a:endParaRPr lang="de-AT" sz="2000" noProof="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5DE9D11-6BA9-BA24-A098-2E9CD78B4ACE}"/>
              </a:ext>
            </a:extLst>
          </p:cNvPr>
          <p:cNvSpPr/>
          <p:nvPr/>
        </p:nvSpPr>
        <p:spPr>
          <a:xfrm>
            <a:off x="7333488" y="3107122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AT" sz="1600" noProof="0" dirty="0">
              <a:solidFill>
                <a:srgbClr val="5E6A66"/>
              </a:solidFill>
            </a:endParaRPr>
          </a:p>
          <a:p>
            <a:pPr marL="0" indent="0">
              <a:buNone/>
            </a:pPr>
            <a:endParaRPr lang="de-AT" sz="1600" noProof="0" dirty="0">
              <a:solidFill>
                <a:srgbClr val="5E6A66"/>
              </a:solidFill>
            </a:endParaRP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Wirtschaftstrainerin und Sparring Partnerin  für Führung auf Augenhöhe, wertschätzende Kommunikation  und Resilienz.</a:t>
            </a:r>
          </a:p>
          <a:p>
            <a:pPr marL="0" indent="0">
              <a:buNone/>
            </a:pPr>
            <a:endParaRPr lang="de-AT" sz="1600" noProof="0" dirty="0">
              <a:solidFill>
                <a:srgbClr val="5E6A66"/>
              </a:solidFill>
            </a:endParaRP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Romana begleitet Menschen in den verschiedensten  Veränderungsphasen </a:t>
            </a:r>
          </a:p>
          <a:p>
            <a:pPr marL="0" indent="0">
              <a:buNone/>
            </a:pPr>
            <a:r>
              <a:rPr lang="de-AT" sz="1600" noProof="0" dirty="0">
                <a:solidFill>
                  <a:srgbClr val="5E6A66"/>
                </a:solidFill>
              </a:rPr>
              <a:t>im Leben.</a:t>
            </a:r>
          </a:p>
          <a:p>
            <a:pPr marL="0" indent="0">
              <a:buNone/>
            </a:pPr>
            <a:endParaRPr lang="de-AT" sz="1600" noProof="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4B263F6-46ED-B2A6-E40B-6806E167D96F}"/>
              </a:ext>
            </a:extLst>
          </p:cNvPr>
          <p:cNvSpPr/>
          <p:nvPr/>
        </p:nvSpPr>
        <p:spPr>
          <a:xfrm>
            <a:off x="6641592" y="305259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de-AT" sz="1600" noProof="0" dirty="0">
              <a:solidFill>
                <a:srgbClr val="5E6A66"/>
              </a:solidFill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9E721D6-10F1-4B80-00FA-EA6D61AC82C8}"/>
              </a:ext>
            </a:extLst>
          </p:cNvPr>
          <p:cNvSpPr/>
          <p:nvPr/>
        </p:nvSpPr>
        <p:spPr>
          <a:xfrm>
            <a:off x="7703746" y="4748908"/>
            <a:ext cx="504035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e-AT" sz="1600" b="1" i="1" noProof="0" dirty="0">
                <a:solidFill>
                  <a:srgbClr val="1B7F79"/>
                </a:solidFill>
              </a:rPr>
              <a:t>“Gerade in unsicheren Zeiten </a:t>
            </a:r>
          </a:p>
          <a:p>
            <a:pPr marL="0" indent="0">
              <a:buNone/>
            </a:pPr>
            <a:r>
              <a:rPr lang="de-AT" sz="1600" b="1" i="1" noProof="0" dirty="0">
                <a:solidFill>
                  <a:srgbClr val="1B7F79"/>
                </a:solidFill>
              </a:rPr>
              <a:t>brauchen Unternehmen eine </a:t>
            </a:r>
          </a:p>
          <a:p>
            <a:pPr marL="0" indent="0">
              <a:buNone/>
            </a:pPr>
            <a:r>
              <a:rPr lang="de-AT" sz="1600" b="1" i="1" noProof="0" dirty="0">
                <a:solidFill>
                  <a:srgbClr val="1B7F79"/>
                </a:solidFill>
              </a:rPr>
              <a:t>Kultur, die Sicherheit, </a:t>
            </a:r>
          </a:p>
          <a:p>
            <a:pPr marL="0" indent="0">
              <a:buNone/>
            </a:pPr>
            <a:r>
              <a:rPr lang="de-AT" sz="1600" b="1" i="1" noProof="0" dirty="0">
                <a:solidFill>
                  <a:srgbClr val="1B7F79"/>
                </a:solidFill>
              </a:rPr>
              <a:t>Verbindlichkeit und Vertrauen schafft.”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BA1048A-E9E8-19D1-DA3F-253FC71EE9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75" r="12780"/>
          <a:stretch>
            <a:fillRect/>
          </a:stretch>
        </p:blipFill>
        <p:spPr>
          <a:xfrm>
            <a:off x="438080" y="2966314"/>
            <a:ext cx="1080655" cy="141547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F6FD4F6-64A8-E195-3864-5771BA84A2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3332"/>
          <a:stretch>
            <a:fillRect/>
          </a:stretch>
        </p:blipFill>
        <p:spPr>
          <a:xfrm>
            <a:off x="10890961" y="3347618"/>
            <a:ext cx="1077899" cy="1401290"/>
          </a:xfrm>
          <a:prstGeom prst="rect">
            <a:avLst/>
          </a:prstGeom>
        </p:spPr>
      </p:pic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A69A5EF0-5BD8-4F97-BB37-A56AA232642C}"/>
              </a:ext>
            </a:extLst>
          </p:cNvPr>
          <p:cNvCxnSpPr>
            <a:cxnSpLocks/>
          </p:cNvCxnSpPr>
          <p:nvPr/>
        </p:nvCxnSpPr>
        <p:spPr>
          <a:xfrm>
            <a:off x="6200061" y="3686970"/>
            <a:ext cx="623286" cy="15423"/>
          </a:xfrm>
          <a:prstGeom prst="line">
            <a:avLst/>
          </a:prstGeom>
          <a:ln w="508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32100C7E-1931-B833-5975-329C64FF9C6A}"/>
              </a:ext>
            </a:extLst>
          </p:cNvPr>
          <p:cNvCxnSpPr>
            <a:cxnSpLocks/>
          </p:cNvCxnSpPr>
          <p:nvPr/>
        </p:nvCxnSpPr>
        <p:spPr>
          <a:xfrm flipV="1">
            <a:off x="0" y="4875703"/>
            <a:ext cx="1370819" cy="396688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86475078-E664-22E2-04A7-B7E7E7F99A48}"/>
              </a:ext>
            </a:extLst>
          </p:cNvPr>
          <p:cNvCxnSpPr>
            <a:cxnSpLocks/>
          </p:cNvCxnSpPr>
          <p:nvPr/>
        </p:nvCxnSpPr>
        <p:spPr>
          <a:xfrm flipH="1">
            <a:off x="9159000" y="6361299"/>
            <a:ext cx="309620" cy="468932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8BB1D756-EE33-D8EB-776D-86A286CA1E31}"/>
              </a:ext>
            </a:extLst>
          </p:cNvPr>
          <p:cNvCxnSpPr>
            <a:cxnSpLocks/>
          </p:cNvCxnSpPr>
          <p:nvPr/>
        </p:nvCxnSpPr>
        <p:spPr>
          <a:xfrm flipH="1" flipV="1">
            <a:off x="3995928" y="5778940"/>
            <a:ext cx="67848" cy="1079060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C8CE7CD5-D23C-43A4-484E-AEF28AA3EF06}"/>
              </a:ext>
            </a:extLst>
          </p:cNvPr>
          <p:cNvCxnSpPr>
            <a:cxnSpLocks/>
          </p:cNvCxnSpPr>
          <p:nvPr/>
        </p:nvCxnSpPr>
        <p:spPr>
          <a:xfrm flipV="1">
            <a:off x="7037043" y="5516705"/>
            <a:ext cx="416299" cy="1313526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1440222D-D888-F851-443D-78B0DB460843}"/>
              </a:ext>
            </a:extLst>
          </p:cNvPr>
          <p:cNvCxnSpPr>
            <a:cxnSpLocks/>
          </p:cNvCxnSpPr>
          <p:nvPr/>
        </p:nvCxnSpPr>
        <p:spPr>
          <a:xfrm flipV="1">
            <a:off x="11316775" y="1226882"/>
            <a:ext cx="826465" cy="976432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EE51ADC2-C2FC-E3BA-35D7-0879C0AA18D4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92281" y="1303622"/>
            <a:ext cx="1534999" cy="442110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8E037A55-C883-B819-6C9B-DF9458507E57}"/>
              </a:ext>
            </a:extLst>
          </p:cNvPr>
          <p:cNvCxnSpPr>
            <a:cxnSpLocks/>
          </p:cNvCxnSpPr>
          <p:nvPr/>
        </p:nvCxnSpPr>
        <p:spPr>
          <a:xfrm flipV="1">
            <a:off x="4391511" y="158910"/>
            <a:ext cx="1110335" cy="1022842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DD680EF0-CD1A-0DFF-F552-A9B79C41FBCE}"/>
              </a:ext>
            </a:extLst>
          </p:cNvPr>
          <p:cNvCxnSpPr>
            <a:cxnSpLocks/>
          </p:cNvCxnSpPr>
          <p:nvPr/>
        </p:nvCxnSpPr>
        <p:spPr>
          <a:xfrm flipV="1">
            <a:off x="8515927" y="272374"/>
            <a:ext cx="544837" cy="1441181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C1726526-14CC-7251-76EC-D2E4B36EB8D9}"/>
              </a:ext>
            </a:extLst>
          </p:cNvPr>
          <p:cNvCxnSpPr>
            <a:cxnSpLocks/>
          </p:cNvCxnSpPr>
          <p:nvPr/>
        </p:nvCxnSpPr>
        <p:spPr>
          <a:xfrm flipV="1">
            <a:off x="5874183" y="204040"/>
            <a:ext cx="1257874" cy="2066644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3ED902E9-7E0C-A8BE-116E-A424DAA2BF81}"/>
              </a:ext>
            </a:extLst>
          </p:cNvPr>
          <p:cNvCxnSpPr>
            <a:cxnSpLocks/>
          </p:cNvCxnSpPr>
          <p:nvPr/>
        </p:nvCxnSpPr>
        <p:spPr>
          <a:xfrm flipV="1">
            <a:off x="4703139" y="4562626"/>
            <a:ext cx="2197578" cy="2295374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33DF1B1F-3CBC-E753-74D0-D0132714F011}"/>
              </a:ext>
            </a:extLst>
          </p:cNvPr>
          <p:cNvCxnSpPr>
            <a:cxnSpLocks/>
          </p:cNvCxnSpPr>
          <p:nvPr/>
        </p:nvCxnSpPr>
        <p:spPr>
          <a:xfrm flipH="1" flipV="1">
            <a:off x="11144830" y="5823766"/>
            <a:ext cx="1047170" cy="713232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4922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Microsoft Office PowerPoint</Application>
  <PresentationFormat>Breitbild</PresentationFormat>
  <Paragraphs>137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Aptos</vt:lpstr>
      <vt:lpstr>Arial</vt:lpstr>
      <vt:lpstr>Muli Italics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 &amp; Grow Business Circle</dc:title>
  <dc:subject>Connect &amp; Grow Business Circle</dc:subject>
  <dc:creator>OpenAI</dc:creator>
  <cp:lastModifiedBy>Bettina Stein</cp:lastModifiedBy>
  <cp:revision>4</cp:revision>
  <dcterms:created xsi:type="dcterms:W3CDTF">2026-04-18T16:24:30Z</dcterms:created>
  <dcterms:modified xsi:type="dcterms:W3CDTF">2026-04-22T12:49:52Z</dcterms:modified>
</cp:coreProperties>
</file>