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6858000" cy="12192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8C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1" d="100"/>
          <a:sy n="51" d="100"/>
        </p:scale>
        <p:origin x="245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BIC presentation and programme materials.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BIC presentation and programme materials.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BIC presentation and programme materials.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BIC presentation and programme materials.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BIC presentation and programme materials.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BIC presentation and programme materials.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BIC presentation and programme materials.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BIC presentation and programme materials.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BIC presentation and programme materials.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BIC presentation and programme materials.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c.cc/strategiegespraech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www.bic.cc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office@bic.cc" TargetMode="External"/><Relationship Id="rId5" Type="http://schemas.openxmlformats.org/officeDocument/2006/relationships/hyperlink" Target="+4369912404408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472072" y="259651"/>
            <a:ext cx="2134076" cy="788099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18903D53-AEEA-4A85-8AEC-C37F830A1A70}"/>
              </a:ext>
            </a:extLst>
          </p:cNvPr>
          <p:cNvSpPr>
            <a:spLocks noGrp="1"/>
          </p:cNvSpPr>
          <p:nvPr/>
        </p:nvSpPr>
        <p:spPr>
          <a:xfrm>
            <a:off x="428625" y="1333500"/>
            <a:ext cx="6000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defRPr sz="1575">
                <a:latin typeface="Montserrat"/>
                <a:ea typeface="Montserrat"/>
                <a:cs typeface="Montserrat"/>
              </a:defRPr>
            </a:pPr>
            <a:r>
              <a:rPr sz="2800" b="1" dirty="0">
                <a:solidFill>
                  <a:srgbClr val="F28C28"/>
                </a:solidFill>
                <a:latin typeface="Montserrat"/>
              </a:rPr>
              <a:t>BIC PROGRAMME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969EF00-E5F9-4B21-806A-B4BB5DB13D33}"/>
              </a:ext>
            </a:extLst>
          </p:cNvPr>
          <p:cNvSpPr>
            <a:spLocks noGrp="1"/>
          </p:cNvSpPr>
          <p:nvPr/>
        </p:nvSpPr>
        <p:spPr>
          <a:xfrm>
            <a:off x="428625" y="2047875"/>
            <a:ext cx="6000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defRPr sz="2550">
                <a:latin typeface="Montserrat"/>
                <a:ea typeface="Montserrat"/>
                <a:cs typeface="Montserrat"/>
              </a:defRPr>
            </a:pPr>
            <a:r>
              <a:rPr sz="2400" b="1" dirty="0" err="1">
                <a:solidFill>
                  <a:srgbClr val="002060"/>
                </a:solidFill>
                <a:latin typeface="Montserrat"/>
              </a:rPr>
              <a:t>Entwicklung</a:t>
            </a:r>
            <a:r>
              <a:rPr sz="2400" b="1" dirty="0">
                <a:solidFill>
                  <a:srgbClr val="002060"/>
                </a:solidFill>
                <a:latin typeface="Montserrat"/>
              </a:rPr>
              <a:t>,</a:t>
            </a:r>
          </a:p>
          <a:p>
            <a:r>
              <a:rPr lang="de-DE" sz="2400" b="1" dirty="0">
                <a:solidFill>
                  <a:srgbClr val="002060"/>
                </a:solidFill>
                <a:latin typeface="Montserrat"/>
              </a:rPr>
              <a:t>                 </a:t>
            </a:r>
            <a:r>
              <a:rPr sz="2400" b="1" dirty="0">
                <a:solidFill>
                  <a:srgbClr val="002060"/>
                </a:solidFill>
                <a:latin typeface="Montserrat"/>
              </a:rPr>
              <a:t>die </a:t>
            </a:r>
            <a:r>
              <a:rPr lang="de-DE" sz="2400" b="1" dirty="0">
                <a:solidFill>
                  <a:srgbClr val="002060"/>
                </a:solidFill>
                <a:latin typeface="Montserrat"/>
              </a:rPr>
              <a:t>Wirkung </a:t>
            </a:r>
            <a:r>
              <a:rPr sz="2400" b="1" dirty="0" err="1">
                <a:solidFill>
                  <a:srgbClr val="002060"/>
                </a:solidFill>
                <a:latin typeface="Montserrat"/>
              </a:rPr>
              <a:t>wirkt</a:t>
            </a:r>
            <a:r>
              <a:rPr sz="2400" b="1" dirty="0">
                <a:solidFill>
                  <a:srgbClr val="002060"/>
                </a:solidFill>
                <a:latin typeface="Montserrat"/>
              </a:rPr>
              <a:t>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0A92EAC-1EA5-486A-9934-92C3EAC4E759}"/>
              </a:ext>
            </a:extLst>
          </p:cNvPr>
          <p:cNvSpPr>
            <a:spLocks noGrp="1"/>
          </p:cNvSpPr>
          <p:nvPr/>
        </p:nvSpPr>
        <p:spPr>
          <a:xfrm>
            <a:off x="428625" y="3452813"/>
            <a:ext cx="6000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defRPr sz="1500">
                <a:latin typeface="Montserrat"/>
                <a:ea typeface="Montserrat"/>
                <a:cs typeface="Montserrat"/>
              </a:defRPr>
            </a:pPr>
            <a:r>
              <a:rPr sz="2000" b="1" dirty="0">
                <a:solidFill>
                  <a:srgbClr val="F48425"/>
                </a:solidFill>
                <a:latin typeface="Montserrat"/>
              </a:rPr>
              <a:t>Mentoring · Coaching · </a:t>
            </a:r>
            <a:r>
              <a:rPr sz="2000" b="1" dirty="0" err="1">
                <a:solidFill>
                  <a:srgbClr val="F48425"/>
                </a:solidFill>
                <a:latin typeface="Montserrat"/>
              </a:rPr>
              <a:t>Netzwerke</a:t>
            </a:r>
            <a:r>
              <a:rPr sz="2000" b="1" dirty="0">
                <a:solidFill>
                  <a:srgbClr val="F48425"/>
                </a:solidFill>
                <a:latin typeface="Montserrat"/>
              </a:rPr>
              <a:t> · Transfer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DC7FC0E1-BF8E-4E42-BEE8-B71D731E8DAE}"/>
              </a:ext>
            </a:extLst>
          </p:cNvPr>
          <p:cNvSpPr>
            <a:spLocks noGrp="1"/>
          </p:cNvSpPr>
          <p:nvPr/>
        </p:nvSpPr>
        <p:spPr>
          <a:xfrm>
            <a:off x="428625" y="4095751"/>
            <a:ext cx="6000750" cy="142874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buNone/>
              <a:defRPr sz="2100">
                <a:latin typeface="Montserrat"/>
                <a:ea typeface="Montserrat"/>
                <a:cs typeface="Montserrat"/>
              </a:defRPr>
            </a:pPr>
            <a:r>
              <a:rPr sz="1700" b="1" dirty="0">
                <a:solidFill>
                  <a:srgbClr val="002060"/>
                </a:solidFill>
                <a:latin typeface="Montserrat"/>
              </a:rPr>
              <a:t>Für Unternehmen, die </a:t>
            </a:r>
            <a:r>
              <a:rPr sz="1700" b="1" dirty="0" err="1">
                <a:solidFill>
                  <a:srgbClr val="002060"/>
                </a:solidFill>
                <a:latin typeface="Montserrat"/>
              </a:rPr>
              <a:t>Talente</a:t>
            </a:r>
            <a:r>
              <a:rPr sz="17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700" b="1" dirty="0" err="1">
                <a:solidFill>
                  <a:srgbClr val="002060"/>
                </a:solidFill>
                <a:latin typeface="Montserrat"/>
              </a:rPr>
              <a:t>entwickeln</a:t>
            </a:r>
            <a:r>
              <a:rPr sz="1700" b="1" dirty="0">
                <a:solidFill>
                  <a:srgbClr val="002060"/>
                </a:solidFill>
                <a:latin typeface="Montserrat"/>
              </a:rPr>
              <a:t>,</a:t>
            </a:r>
          </a:p>
          <a:p>
            <a:pPr algn="ctr">
              <a:defRPr sz="2100">
                <a:latin typeface="Montserrat"/>
                <a:ea typeface="Montserrat"/>
                <a:cs typeface="Montserrat"/>
              </a:defRPr>
            </a:pPr>
            <a:r>
              <a:rPr sz="1700" b="1" dirty="0" err="1">
                <a:solidFill>
                  <a:srgbClr val="002060"/>
                </a:solidFill>
                <a:latin typeface="Montserrat"/>
              </a:rPr>
              <a:t>Führung</a:t>
            </a:r>
            <a:r>
              <a:rPr sz="17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700" b="1" dirty="0" err="1">
                <a:solidFill>
                  <a:srgbClr val="002060"/>
                </a:solidFill>
                <a:latin typeface="Montserrat"/>
              </a:rPr>
              <a:t>stärken</a:t>
            </a:r>
            <a:r>
              <a:rPr sz="1700" b="1" dirty="0">
                <a:solidFill>
                  <a:srgbClr val="002060"/>
                </a:solidFill>
                <a:latin typeface="Montserrat"/>
              </a:rPr>
              <a:t> und </a:t>
            </a:r>
            <a:r>
              <a:rPr sz="1700" b="1" dirty="0" err="1">
                <a:solidFill>
                  <a:srgbClr val="002060"/>
                </a:solidFill>
                <a:latin typeface="Montserrat"/>
              </a:rPr>
              <a:t>Erfahrung</a:t>
            </a:r>
            <a:r>
              <a:rPr sz="17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700" b="1" dirty="0" err="1">
                <a:solidFill>
                  <a:srgbClr val="002060"/>
                </a:solidFill>
                <a:latin typeface="Montserrat"/>
              </a:rPr>
              <a:t>sichern</a:t>
            </a:r>
            <a:r>
              <a:rPr sz="17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700" b="1" dirty="0" err="1">
                <a:solidFill>
                  <a:srgbClr val="002060"/>
                </a:solidFill>
                <a:latin typeface="Montserrat"/>
              </a:rPr>
              <a:t>möchten</a:t>
            </a:r>
            <a:r>
              <a:rPr sz="1700" b="1" dirty="0">
                <a:solidFill>
                  <a:srgbClr val="002060"/>
                </a:solidFill>
                <a:latin typeface="Montserrat" panose="00000500000000000000" pitchFamily="2" charset="0"/>
              </a:rPr>
              <a:t>.</a:t>
            </a:r>
          </a:p>
        </p:txBody>
      </p:sp>
      <p:pic>
        <p:nvPicPr>
          <p:cNvPr id="20" name="Grafik 16"/>
          <p:cNvPicPr>
            <a:picLocks noChangeAspect="1"/>
          </p:cNvPicPr>
          <p:nvPr/>
        </p:nvPicPr>
        <p:blipFill>
          <a:blip r:embed="rId4"/>
          <a:srcRect l="9367" r="9367"/>
          <a:stretch>
            <a:fillRect/>
          </a:stretch>
        </p:blipFill>
        <p:spPr>
          <a:xfrm>
            <a:off x="762000" y="5810250"/>
            <a:ext cx="5334000" cy="4107180"/>
          </a:xfrm>
          <a:prstGeom prst="roundRect">
            <a:avLst>
              <a:gd name="adj" fmla="val 6234"/>
            </a:avLst>
          </a:prstGeom>
        </p:spPr>
      </p:pic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970241B9-4C69-4FC7-A2B0-660F3D1A51CE}"/>
              </a:ext>
            </a:extLst>
          </p:cNvPr>
          <p:cNvSpPr>
            <a:spLocks noGrp="1"/>
          </p:cNvSpPr>
          <p:nvPr/>
        </p:nvSpPr>
        <p:spPr>
          <a:xfrm>
            <a:off x="762000" y="10191750"/>
            <a:ext cx="5334000" cy="1428750"/>
          </a:xfrm>
          <a:prstGeom prst="roundRect">
            <a:avLst>
              <a:gd name="adj" fmla="val 16667"/>
            </a:avLst>
          </a:prstGeom>
          <a:solidFill>
            <a:srgbClr val="EDF3F8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3463401-41A0-4800-9E53-E6CA576CC972}"/>
              </a:ext>
            </a:extLst>
          </p:cNvPr>
          <p:cNvSpPr>
            <a:spLocks noGrp="1"/>
          </p:cNvSpPr>
          <p:nvPr/>
        </p:nvSpPr>
        <p:spPr>
          <a:xfrm>
            <a:off x="1047750" y="10382250"/>
            <a:ext cx="4762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defRPr sz="1725">
                <a:latin typeface="Montserrat"/>
                <a:ea typeface="Montserrat"/>
                <a:cs typeface="Montserrat"/>
              </a:defRPr>
            </a:pPr>
            <a:r>
              <a:rPr sz="2000" b="1" dirty="0">
                <a:solidFill>
                  <a:srgbClr val="002060"/>
                </a:solidFill>
                <a:latin typeface="Montserrat" panose="00000500000000000000" pitchFamily="2" charset="0"/>
              </a:rPr>
              <a:t>Ein </a:t>
            </a:r>
            <a:r>
              <a:rPr sz="20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Netzwerk</a:t>
            </a:r>
            <a:r>
              <a:rPr sz="2000" b="1" dirty="0">
                <a:solidFill>
                  <a:srgbClr val="002060"/>
                </a:solidFill>
                <a:latin typeface="Montserrat" panose="00000500000000000000" pitchFamily="2" charset="0"/>
              </a:rPr>
              <a:t>.</a:t>
            </a:r>
          </a:p>
          <a:p>
            <a:pPr algn="ctr"/>
            <a:r>
              <a:rPr sz="2000" b="1" dirty="0">
                <a:solidFill>
                  <a:srgbClr val="002060"/>
                </a:solidFill>
                <a:latin typeface="Montserrat" panose="00000500000000000000" pitchFamily="2" charset="0"/>
              </a:rPr>
              <a:t>Klare </a:t>
            </a:r>
            <a:r>
              <a:rPr sz="20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Programme</a:t>
            </a:r>
            <a:r>
              <a:rPr sz="2000" b="1" dirty="0">
                <a:solidFill>
                  <a:srgbClr val="002060"/>
                </a:solidFill>
                <a:latin typeface="Montserrat" panose="00000500000000000000" pitchFamily="2" charset="0"/>
              </a:rPr>
              <a:t>.</a:t>
            </a:r>
          </a:p>
          <a:p>
            <a:pPr algn="ctr"/>
            <a:r>
              <a:rPr sz="20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Passend</a:t>
            </a:r>
            <a:r>
              <a:rPr sz="2000" b="1" dirty="0">
                <a:solidFill>
                  <a:srgbClr val="002060"/>
                </a:solidFill>
                <a:latin typeface="Montserrat" panose="00000500000000000000" pitchFamily="2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zum</a:t>
            </a:r>
            <a:r>
              <a:rPr sz="2000" b="1" dirty="0">
                <a:solidFill>
                  <a:srgbClr val="002060"/>
                </a:solidFill>
                <a:latin typeface="Montserrat" panose="00000500000000000000" pitchFamily="2" charset="0"/>
              </a:rPr>
              <a:t> Bedarf.</a:t>
            </a:r>
          </a:p>
        </p:txBody>
      </p:sp>
    </p:spTree>
    <p:extLst>
      <p:ext uri="{BB962C8B-B14F-4D97-AF65-F5344CB8AC3E}">
        <p14:creationId xmlns:p14="http://schemas.microsoft.com/office/powerpoint/2010/main" val="467122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368D3615-CA7D-4BAB-8E08-89E55DF6CEE4}"/>
              </a:ext>
            </a:extLst>
          </p:cNvPr>
          <p:cNvSpPr>
            <a:spLocks noGrp="1"/>
          </p:cNvSpPr>
          <p:nvPr/>
        </p:nvSpPr>
        <p:spPr>
          <a:xfrm>
            <a:off x="428625" y="491752"/>
            <a:ext cx="4762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endParaRPr lang="de-DE" sz="2000" b="1" dirty="0">
              <a:solidFill>
                <a:srgbClr val="E2763D"/>
              </a:solidFill>
              <a:latin typeface="Montserrat"/>
              <a:ea typeface="Montserrat"/>
              <a:cs typeface="Montserrat"/>
            </a:endParaRPr>
          </a:p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2000" b="1" dirty="0">
                <a:solidFill>
                  <a:srgbClr val="E2763D"/>
                </a:solidFill>
                <a:latin typeface="Montserrat"/>
                <a:ea typeface="Montserrat"/>
                <a:cs typeface="Montserrat"/>
              </a:rPr>
              <a:t>WER WIR SIND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F46AC23-F93E-4B0C-9516-8755EDF2B10D}"/>
              </a:ext>
            </a:extLst>
          </p:cNvPr>
          <p:cNvSpPr>
            <a:spLocks noGrp="1"/>
          </p:cNvSpPr>
          <p:nvPr/>
        </p:nvSpPr>
        <p:spPr>
          <a:xfrm>
            <a:off x="6191250" y="11830050"/>
            <a:ext cx="3619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>
              <a:defRPr>
                <a:latin typeface="Calibri"/>
                <a:ea typeface="Calibri"/>
                <a:cs typeface="Calibri"/>
              </a:defRPr>
            </a:pPr>
            <a:r>
              <a:rPr sz="825" b="0">
                <a:solidFill>
                  <a:srgbClr val="4D607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452948F3-43F3-471F-96AB-FED255FDBCBB}"/>
              </a:ext>
            </a:extLst>
          </p:cNvPr>
          <p:cNvSpPr>
            <a:spLocks noGrp="1"/>
          </p:cNvSpPr>
          <p:nvPr/>
        </p:nvSpPr>
        <p:spPr>
          <a:xfrm>
            <a:off x="428625" y="1544804"/>
            <a:ext cx="6000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defRPr sz="2250">
                <a:latin typeface="Montserrat"/>
                <a:ea typeface="Montserrat"/>
                <a:cs typeface="Montserrat"/>
              </a:defRPr>
            </a:pPr>
            <a:r>
              <a:rPr sz="2400" b="1" dirty="0">
                <a:solidFill>
                  <a:srgbClr val="002060"/>
                </a:solidFill>
                <a:latin typeface="Montserrat"/>
              </a:rPr>
              <a:t>BIC – </a:t>
            </a:r>
            <a:r>
              <a:rPr sz="2400" b="1" dirty="0" err="1">
                <a:solidFill>
                  <a:srgbClr val="002060"/>
                </a:solidFill>
                <a:latin typeface="Montserrat"/>
              </a:rPr>
              <a:t>ein</a:t>
            </a:r>
            <a:r>
              <a:rPr sz="24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2400" b="1" dirty="0" err="1">
                <a:solidFill>
                  <a:srgbClr val="002060"/>
                </a:solidFill>
                <a:latin typeface="Montserrat"/>
              </a:rPr>
              <a:t>Netzwerk</a:t>
            </a:r>
            <a:r>
              <a:rPr sz="2400" b="1" dirty="0">
                <a:solidFill>
                  <a:srgbClr val="002060"/>
                </a:solidFill>
                <a:latin typeface="Montserrat"/>
              </a:rPr>
              <a:t>,</a:t>
            </a:r>
            <a:endParaRPr lang="de-DE" sz="2400" b="1" dirty="0">
              <a:solidFill>
                <a:srgbClr val="002060"/>
              </a:solidFill>
              <a:latin typeface="Montserrat"/>
              <a:ea typeface="Montserrat"/>
              <a:cs typeface="Montserrat"/>
            </a:endParaRPr>
          </a:p>
          <a:p>
            <a:pPr algn="ctr"/>
            <a:r>
              <a:rPr sz="2400" b="1" dirty="0">
                <a:solidFill>
                  <a:srgbClr val="002060"/>
                </a:solidFill>
                <a:latin typeface="Montserrat"/>
              </a:rPr>
              <a:t>das </a:t>
            </a:r>
            <a:r>
              <a:rPr sz="2400" b="1" dirty="0" err="1">
                <a:solidFill>
                  <a:srgbClr val="002060"/>
                </a:solidFill>
                <a:latin typeface="Montserrat"/>
              </a:rPr>
              <a:t>Entwicklung</a:t>
            </a:r>
            <a:r>
              <a:rPr sz="24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2400" b="1" dirty="0" err="1">
                <a:solidFill>
                  <a:srgbClr val="002060"/>
                </a:solidFill>
                <a:latin typeface="Montserrat"/>
              </a:rPr>
              <a:t>wirksam</a:t>
            </a:r>
            <a:r>
              <a:rPr sz="24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2400" b="1" dirty="0" err="1">
                <a:solidFill>
                  <a:srgbClr val="002060"/>
                </a:solidFill>
                <a:latin typeface="Montserrat"/>
              </a:rPr>
              <a:t>macht</a:t>
            </a:r>
            <a:endParaRPr sz="2400" b="1" dirty="0">
              <a:solidFill>
                <a:srgbClr val="002060"/>
              </a:solidFill>
              <a:latin typeface="Montserrat"/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D3E45189-30EC-44A4-9C68-6BA9F0E3706D}"/>
              </a:ext>
            </a:extLst>
          </p:cNvPr>
          <p:cNvSpPr>
            <a:spLocks noGrp="1"/>
          </p:cNvSpPr>
          <p:nvPr/>
        </p:nvSpPr>
        <p:spPr>
          <a:xfrm>
            <a:off x="547688" y="2878795"/>
            <a:ext cx="5762625" cy="4105331"/>
          </a:xfrm>
          <a:prstGeom prst="roundRect">
            <a:avLst>
              <a:gd name="adj" fmla="val 7097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de-DE" sz="1500" b="1" dirty="0">
                <a:solidFill>
                  <a:srgbClr val="002060"/>
                </a:solidFill>
                <a:latin typeface="Montserrat" panose="00000500000000000000" pitchFamily="2" charset="0"/>
              </a:rPr>
              <a:t>Was wirksames Mentoring ausmacht:</a:t>
            </a:r>
          </a:p>
          <a:p>
            <a:pPr algn="ctr"/>
            <a:endParaRPr lang="de-DE" sz="1500" b="1" dirty="0">
              <a:solidFill>
                <a:srgbClr val="002060"/>
              </a:solidFill>
              <a:latin typeface="Montserrat" panose="00000500000000000000" pitchFamily="2" charset="0"/>
            </a:endParaRPr>
          </a:p>
          <a:p>
            <a:pPr algn="ctr"/>
            <a:r>
              <a:rPr lang="de-DE" sz="1500" dirty="0">
                <a:solidFill>
                  <a:srgbClr val="002060"/>
                </a:solidFill>
                <a:latin typeface="Montserrat" panose="00000500000000000000" pitchFamily="2" charset="0"/>
              </a:rPr>
              <a:t>Seit 1999 bringt das BIC Bildungscenter Steiermark Menschen zusammen, die voneinander lernen und sich beruflich weiterentwickeln möchten. Mehr als 2.000 Mentor:innen und über 5.000 Mentees haben unsere Programme bereits mitgestaltet.</a:t>
            </a:r>
          </a:p>
          <a:p>
            <a:pPr algn="ctr"/>
            <a:endParaRPr lang="de-DE" sz="1500" dirty="0">
              <a:solidFill>
                <a:srgbClr val="002060"/>
              </a:solidFill>
              <a:latin typeface="Montserrat" panose="00000500000000000000" pitchFamily="2" charset="0"/>
            </a:endParaRPr>
          </a:p>
          <a:p>
            <a:pPr algn="ctr"/>
            <a:r>
              <a:rPr lang="de-DE" sz="1500" dirty="0">
                <a:solidFill>
                  <a:srgbClr val="002060"/>
                </a:solidFill>
                <a:latin typeface="Montserrat" panose="00000500000000000000" pitchFamily="2" charset="0"/>
              </a:rPr>
              <a:t>Für uns, beginnt gutes Mentoring mit dem richtigen </a:t>
            </a:r>
            <a:r>
              <a:rPr lang="de-DE" sz="1500" dirty="0" err="1">
                <a:solidFill>
                  <a:srgbClr val="002060"/>
                </a:solidFill>
                <a:latin typeface="Montserrat" panose="00000500000000000000" pitchFamily="2" charset="0"/>
              </a:rPr>
              <a:t>Matching</a:t>
            </a:r>
            <a:r>
              <a:rPr lang="de-DE" sz="1500" dirty="0">
                <a:solidFill>
                  <a:srgbClr val="002060"/>
                </a:solidFill>
                <a:latin typeface="Montserrat" panose="00000500000000000000" pitchFamily="2" charset="0"/>
              </a:rPr>
              <a:t>. Wir hören genau hin: Welche Ziele bringt ein Mensch mit? Welche Erfahrungen kann eine Mentorin oder ein Mentor weitergeben? Wenn beides zusammenpasst, entstehen Beziehungen, die oft weit über das Programm hinaus bestehen.</a:t>
            </a:r>
          </a:p>
          <a:p>
            <a:pPr algn="ctr"/>
            <a:endParaRPr lang="de-DE" sz="1500" dirty="0">
              <a:solidFill>
                <a:srgbClr val="002060"/>
              </a:solidFill>
              <a:latin typeface="Montserrat" panose="00000500000000000000" pitchFamily="2" charset="0"/>
            </a:endParaRPr>
          </a:p>
          <a:p>
            <a:pPr algn="ctr"/>
            <a:r>
              <a:rPr lang="de-DE" sz="1500" dirty="0">
                <a:solidFill>
                  <a:srgbClr val="002060"/>
                </a:solidFill>
                <a:latin typeface="Montserrat" panose="00000500000000000000" pitchFamily="2" charset="0"/>
              </a:rPr>
              <a:t>Wir bieten Mentoring in unterschiedlichen Formaten an</a:t>
            </a:r>
          </a:p>
          <a:p>
            <a:pPr algn="ctr"/>
            <a:r>
              <a:rPr lang="de-DE" sz="1500" dirty="0">
                <a:solidFill>
                  <a:srgbClr val="002060"/>
                </a:solidFill>
                <a:latin typeface="Montserrat" panose="00000500000000000000" pitchFamily="2" charset="0"/>
              </a:rPr>
              <a:t>für Einzelpersonen und Unternehmen.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CC27EB95-F248-495A-B2F8-E6578D8C8467}"/>
              </a:ext>
            </a:extLst>
          </p:cNvPr>
          <p:cNvSpPr>
            <a:spLocks noGrp="1"/>
          </p:cNvSpPr>
          <p:nvPr/>
        </p:nvSpPr>
        <p:spPr>
          <a:xfrm>
            <a:off x="1449929" y="7447685"/>
            <a:ext cx="516703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400" b="1" i="0">
                <a:solidFill>
                  <a:srgbClr val="E2763D"/>
                </a:solidFill>
                <a:latin typeface="Montserrat"/>
                <a:ea typeface="Montserrat"/>
                <a:cs typeface="Montserrat"/>
              </a:defRPr>
            </a:pPr>
            <a:r>
              <a:rPr sz="2400" b="1" i="0" dirty="0">
                <a:solidFill>
                  <a:srgbClr val="E2763D"/>
                </a:solidFill>
                <a:latin typeface="Montserrat"/>
                <a:ea typeface="Montserrat"/>
                <a:cs typeface="Montserrat"/>
              </a:rPr>
              <a:t>27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EA69D022-2780-495B-A73E-F0D7392350A8}"/>
              </a:ext>
            </a:extLst>
          </p:cNvPr>
          <p:cNvSpPr>
            <a:spLocks noGrp="1"/>
          </p:cNvSpPr>
          <p:nvPr/>
        </p:nvSpPr>
        <p:spPr>
          <a:xfrm>
            <a:off x="2571750" y="7469580"/>
            <a:ext cx="3619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1575" b="1" i="0">
                <a:solidFill>
                  <a:srgbClr val="263F67"/>
                </a:solidFill>
                <a:latin typeface="Montserrat"/>
                <a:ea typeface="Montserrat"/>
                <a:cs typeface="Montserrat"/>
              </a:defRPr>
            </a:pPr>
            <a:r>
              <a:rPr sz="1600" b="1" i="0" dirty="0">
                <a:solidFill>
                  <a:srgbClr val="263F67"/>
                </a:solidFill>
                <a:latin typeface="Montserrat" panose="00000500000000000000" pitchFamily="2" charset="0"/>
                <a:ea typeface="Montserrat"/>
                <a:cs typeface="Montserrat"/>
              </a:rPr>
              <a:t>Jahre </a:t>
            </a:r>
            <a:r>
              <a:rPr sz="1600" b="1" i="0" dirty="0" err="1">
                <a:solidFill>
                  <a:srgbClr val="263F67"/>
                </a:solidFill>
                <a:latin typeface="Montserrat" panose="00000500000000000000" pitchFamily="2" charset="0"/>
                <a:ea typeface="Montserrat"/>
                <a:cs typeface="Montserrat"/>
              </a:rPr>
              <a:t>Erfahrung</a:t>
            </a:r>
            <a:endParaRPr sz="1600" b="1" i="0" dirty="0">
              <a:solidFill>
                <a:srgbClr val="263F67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F8917AF7-9B27-4F30-BD83-C95ACD84EC07}"/>
              </a:ext>
            </a:extLst>
          </p:cNvPr>
          <p:cNvSpPr>
            <a:spLocks noGrp="1"/>
          </p:cNvSpPr>
          <p:nvPr/>
        </p:nvSpPr>
        <p:spPr>
          <a:xfrm>
            <a:off x="785813" y="8098085"/>
            <a:ext cx="5524500" cy="9525"/>
          </a:xfrm>
          <a:prstGeom prst="rect">
            <a:avLst/>
          </a:prstGeom>
          <a:solidFill>
            <a:srgbClr val="F7E9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AF7AEF46-4F56-4206-9CA2-39BF4906792B}"/>
              </a:ext>
            </a:extLst>
          </p:cNvPr>
          <p:cNvSpPr>
            <a:spLocks noGrp="1"/>
          </p:cNvSpPr>
          <p:nvPr/>
        </p:nvSpPr>
        <p:spPr>
          <a:xfrm>
            <a:off x="1129776" y="8138266"/>
            <a:ext cx="1157007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400" b="1" i="0">
                <a:solidFill>
                  <a:srgbClr val="E2763D"/>
                </a:solidFill>
                <a:latin typeface="Montserrat"/>
                <a:ea typeface="Montserrat"/>
                <a:cs typeface="Montserrat"/>
              </a:defRPr>
            </a:pPr>
            <a:r>
              <a:rPr sz="2400" b="1" i="0" dirty="0">
                <a:solidFill>
                  <a:srgbClr val="E2763D"/>
                </a:solidFill>
                <a:latin typeface="Montserrat"/>
                <a:ea typeface="Montserrat"/>
                <a:cs typeface="Montserrat"/>
              </a:rPr>
              <a:t>2.000+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CE117C1F-2575-4058-91CD-F031BA11C811}"/>
              </a:ext>
            </a:extLst>
          </p:cNvPr>
          <p:cNvSpPr>
            <a:spLocks noGrp="1"/>
          </p:cNvSpPr>
          <p:nvPr/>
        </p:nvSpPr>
        <p:spPr>
          <a:xfrm>
            <a:off x="2571750" y="8178301"/>
            <a:ext cx="3619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>
              <a:defRPr sz="1575" b="1" i="0">
                <a:solidFill>
                  <a:srgbClr val="263F67"/>
                </a:solidFill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263F67"/>
                </a:solidFill>
                <a:latin typeface="Montserrat" panose="00000500000000000000" pitchFamily="2" charset="0"/>
              </a:rPr>
              <a:t>Mentor:innen </a:t>
            </a:r>
            <a:r>
              <a:rPr sz="1600" b="1" dirty="0" err="1">
                <a:solidFill>
                  <a:srgbClr val="263F67"/>
                </a:solidFill>
                <a:latin typeface="Montserrat" panose="00000500000000000000" pitchFamily="2" charset="0"/>
              </a:rPr>
              <a:t>im</a:t>
            </a:r>
            <a:r>
              <a:rPr sz="1600" b="1" dirty="0">
                <a:solidFill>
                  <a:srgbClr val="263F67"/>
                </a:solidFill>
                <a:latin typeface="Montserrat" panose="00000500000000000000" pitchFamily="2" charset="0"/>
              </a:rPr>
              <a:t> </a:t>
            </a:r>
            <a:r>
              <a:rPr sz="1600" b="1" dirty="0" err="1">
                <a:solidFill>
                  <a:srgbClr val="263F67"/>
                </a:solidFill>
                <a:latin typeface="Montserrat" panose="00000500000000000000" pitchFamily="2" charset="0"/>
              </a:rPr>
              <a:t>Netzwerk</a:t>
            </a:r>
            <a:endParaRPr sz="1600" b="1" dirty="0">
              <a:solidFill>
                <a:srgbClr val="263F67"/>
              </a:solidFill>
              <a:latin typeface="Montserrat" panose="00000500000000000000" pitchFamily="2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6E4046F6-64EA-4ED1-95BD-5596F8A28269}"/>
              </a:ext>
            </a:extLst>
          </p:cNvPr>
          <p:cNvSpPr>
            <a:spLocks noGrp="1"/>
          </p:cNvSpPr>
          <p:nvPr/>
        </p:nvSpPr>
        <p:spPr>
          <a:xfrm>
            <a:off x="785813" y="8900708"/>
            <a:ext cx="5524500" cy="9525"/>
          </a:xfrm>
          <a:prstGeom prst="rect">
            <a:avLst/>
          </a:prstGeom>
          <a:solidFill>
            <a:srgbClr val="F7E9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DA6B1A02-A601-4B30-A319-68E52ACD70FA}"/>
              </a:ext>
            </a:extLst>
          </p:cNvPr>
          <p:cNvSpPr>
            <a:spLocks noGrp="1"/>
          </p:cNvSpPr>
          <p:nvPr/>
        </p:nvSpPr>
        <p:spPr>
          <a:xfrm>
            <a:off x="1118562" y="8998741"/>
            <a:ext cx="1125183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2400" b="1" i="0">
                <a:solidFill>
                  <a:srgbClr val="E2763D"/>
                </a:solidFill>
                <a:latin typeface="Montserrat"/>
                <a:ea typeface="Montserrat"/>
                <a:cs typeface="Montserrat"/>
              </a:defRPr>
            </a:pPr>
            <a:r>
              <a:rPr sz="2400" b="1" i="0" dirty="0">
                <a:solidFill>
                  <a:srgbClr val="E2763D"/>
                </a:solidFill>
                <a:latin typeface="Montserrat"/>
                <a:ea typeface="Montserrat"/>
                <a:cs typeface="Montserrat"/>
              </a:rPr>
              <a:t>5.000+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939B3011-A117-4BCE-ABED-F47B440DACF9}"/>
              </a:ext>
            </a:extLst>
          </p:cNvPr>
          <p:cNvSpPr>
            <a:spLocks noGrp="1"/>
          </p:cNvSpPr>
          <p:nvPr/>
        </p:nvSpPr>
        <p:spPr>
          <a:xfrm>
            <a:off x="2571750" y="9006251"/>
            <a:ext cx="3619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>
              <a:buNone/>
              <a:defRPr sz="1575" b="1" i="0">
                <a:solidFill>
                  <a:srgbClr val="263F67"/>
                </a:solidFill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263F67"/>
                </a:solidFill>
                <a:latin typeface="Montserrat" panose="00000500000000000000" pitchFamily="2" charset="0"/>
              </a:rPr>
              <a:t>Mentees </a:t>
            </a:r>
            <a:r>
              <a:rPr sz="1600" b="1" dirty="0" err="1">
                <a:solidFill>
                  <a:srgbClr val="263F67"/>
                </a:solidFill>
                <a:latin typeface="Montserrat" panose="00000500000000000000" pitchFamily="2" charset="0"/>
              </a:rPr>
              <a:t>begleitet</a:t>
            </a:r>
            <a:endParaRPr sz="1600" b="1" dirty="0">
              <a:solidFill>
                <a:srgbClr val="263F67"/>
              </a:solidFill>
              <a:latin typeface="Montserrat" panose="00000500000000000000" pitchFamily="2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30DB9440-A263-441C-951D-7536793867CF}"/>
              </a:ext>
            </a:extLst>
          </p:cNvPr>
          <p:cNvSpPr>
            <a:spLocks noGrp="1"/>
          </p:cNvSpPr>
          <p:nvPr/>
        </p:nvSpPr>
        <p:spPr>
          <a:xfrm>
            <a:off x="666750" y="9847096"/>
            <a:ext cx="5524500" cy="1600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defRPr sz="150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F28C28"/>
                </a:solidFill>
                <a:latin typeface="Calibri"/>
              </a:rPr>
              <a:t>BIC </a:t>
            </a:r>
            <a:r>
              <a:rPr sz="1600" b="1" dirty="0" err="1">
                <a:solidFill>
                  <a:srgbClr val="F28C28"/>
                </a:solidFill>
                <a:latin typeface="Calibri"/>
              </a:rPr>
              <a:t>schafft</a:t>
            </a:r>
            <a:r>
              <a:rPr sz="1600" b="1" dirty="0">
                <a:solidFill>
                  <a:srgbClr val="F28C28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Calibri"/>
              </a:rPr>
              <a:t>Entwicklungsräume</a:t>
            </a:r>
            <a:r>
              <a:rPr sz="1600" b="1" dirty="0">
                <a:solidFill>
                  <a:srgbClr val="F28C28"/>
                </a:solidFill>
                <a:latin typeface="Calibri"/>
              </a:rPr>
              <a:t>, in </a:t>
            </a:r>
            <a:r>
              <a:rPr sz="1600" b="1" dirty="0" err="1">
                <a:solidFill>
                  <a:srgbClr val="F28C28"/>
                </a:solidFill>
                <a:latin typeface="Calibri"/>
              </a:rPr>
              <a:t>denen</a:t>
            </a:r>
            <a:r>
              <a:rPr sz="1600" b="1" dirty="0">
                <a:solidFill>
                  <a:srgbClr val="F28C28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Calibri"/>
              </a:rPr>
              <a:t>Potenzial</a:t>
            </a:r>
            <a:r>
              <a:rPr sz="1600" b="1" dirty="0">
                <a:solidFill>
                  <a:srgbClr val="F28C28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Calibri"/>
              </a:rPr>
              <a:t>sichtbar</a:t>
            </a:r>
            <a:r>
              <a:rPr sz="1600" b="1" dirty="0">
                <a:solidFill>
                  <a:srgbClr val="F28C28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Calibri"/>
              </a:rPr>
              <a:t>wird</a:t>
            </a:r>
            <a:r>
              <a:rPr sz="1600" b="1" dirty="0">
                <a:solidFill>
                  <a:srgbClr val="F28C28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F28C28"/>
                </a:solidFill>
                <a:latin typeface="Calibri"/>
              </a:rPr>
              <a:t>Verantwortung</a:t>
            </a:r>
            <a:r>
              <a:rPr sz="1600" b="1" dirty="0">
                <a:solidFill>
                  <a:srgbClr val="F28C28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Calibri"/>
              </a:rPr>
              <a:t>sicherer</a:t>
            </a:r>
            <a:r>
              <a:rPr sz="1600" b="1" dirty="0">
                <a:solidFill>
                  <a:srgbClr val="F28C28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Calibri"/>
              </a:rPr>
              <a:t>übernommen</a:t>
            </a:r>
            <a:r>
              <a:rPr sz="1600" b="1" dirty="0">
                <a:solidFill>
                  <a:srgbClr val="F28C28"/>
                </a:solidFill>
                <a:latin typeface="Calibri"/>
              </a:rPr>
              <a:t> und Wissen </a:t>
            </a:r>
            <a:r>
              <a:rPr sz="1600" b="1" dirty="0" err="1">
                <a:solidFill>
                  <a:srgbClr val="F28C28"/>
                </a:solidFill>
                <a:latin typeface="Calibri"/>
              </a:rPr>
              <a:t>lebendig</a:t>
            </a:r>
            <a:r>
              <a:rPr sz="1600" b="1" dirty="0">
                <a:solidFill>
                  <a:srgbClr val="F28C28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Calibri"/>
              </a:rPr>
              <a:t>weitergegeben</a:t>
            </a:r>
            <a:r>
              <a:rPr sz="1600" b="1" dirty="0">
                <a:solidFill>
                  <a:srgbClr val="F28C28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Calibri"/>
              </a:rPr>
              <a:t>wird</a:t>
            </a:r>
            <a:r>
              <a:rPr sz="1600" b="1" dirty="0">
                <a:solidFill>
                  <a:srgbClr val="F28C28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2641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70408C0F-4637-42C0-B51C-6A85C3B2539D}"/>
              </a:ext>
            </a:extLst>
          </p:cNvPr>
          <p:cNvSpPr>
            <a:spLocks noGrp="1"/>
          </p:cNvSpPr>
          <p:nvPr/>
        </p:nvSpPr>
        <p:spPr>
          <a:xfrm>
            <a:off x="428625" y="285750"/>
            <a:ext cx="4762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2400" b="1" dirty="0">
                <a:solidFill>
                  <a:srgbClr val="E2763D"/>
                </a:solidFill>
                <a:latin typeface="Montserrat" panose="00000500000000000000" pitchFamily="2" charset="0"/>
                <a:ea typeface="Montserrat"/>
                <a:cs typeface="Montserrat"/>
              </a:rPr>
              <a:t>PROGRAMMFINDER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6C8EBC9-3502-48BD-B835-F8A75E387EB8}"/>
              </a:ext>
            </a:extLst>
          </p:cNvPr>
          <p:cNvSpPr>
            <a:spLocks noGrp="1"/>
          </p:cNvSpPr>
          <p:nvPr/>
        </p:nvSpPr>
        <p:spPr>
          <a:xfrm>
            <a:off x="6191250" y="11830050"/>
            <a:ext cx="3619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 lnSpcReduction="10000"/>
          </a:bodyPr>
          <a:lstStyle/>
          <a:p>
            <a:pPr algn="ctr">
              <a:buNone/>
              <a:defRPr>
                <a:latin typeface="Calibri"/>
                <a:ea typeface="Calibri"/>
                <a:cs typeface="Calibri"/>
              </a:defRPr>
            </a:pPr>
            <a:endParaRPr sz="1350" b="1" dirty="0">
              <a:solidFill>
                <a:srgbClr val="E2763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8A794EC8-F3B4-4E4C-9FD6-2F17B4B9DCF3}"/>
              </a:ext>
            </a:extLst>
          </p:cNvPr>
          <p:cNvSpPr>
            <a:spLocks noGrp="1"/>
          </p:cNvSpPr>
          <p:nvPr/>
        </p:nvSpPr>
        <p:spPr>
          <a:xfrm>
            <a:off x="428625" y="857250"/>
            <a:ext cx="60007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defRPr sz="2100">
                <a:latin typeface="Montserrat"/>
                <a:ea typeface="Montserrat"/>
                <a:cs typeface="Montserrat"/>
              </a:defRPr>
            </a:pPr>
            <a:r>
              <a:rPr sz="2200" b="1" dirty="0" err="1">
                <a:solidFill>
                  <a:srgbClr val="002060"/>
                </a:solidFill>
                <a:latin typeface="Montserrat"/>
              </a:rPr>
              <a:t>Welchen</a:t>
            </a:r>
            <a:r>
              <a:rPr sz="22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2200" b="1" dirty="0" err="1">
                <a:solidFill>
                  <a:srgbClr val="002060"/>
                </a:solidFill>
                <a:latin typeface="Montserrat"/>
              </a:rPr>
              <a:t>Entwicklungsbedarf</a:t>
            </a:r>
            <a:r>
              <a:rPr sz="22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2200" b="1" dirty="0" err="1">
                <a:solidFill>
                  <a:srgbClr val="002060"/>
                </a:solidFill>
                <a:latin typeface="Montserrat"/>
              </a:rPr>
              <a:t>möchten</a:t>
            </a:r>
            <a:r>
              <a:rPr sz="2200" b="1" dirty="0">
                <a:solidFill>
                  <a:srgbClr val="002060"/>
                </a:solidFill>
                <a:latin typeface="Montserrat"/>
              </a:rPr>
              <a:t> Sie </a:t>
            </a:r>
            <a:r>
              <a:rPr sz="2200" b="1" dirty="0" err="1">
                <a:solidFill>
                  <a:srgbClr val="002060"/>
                </a:solidFill>
                <a:latin typeface="Montserrat"/>
              </a:rPr>
              <a:t>lösen</a:t>
            </a:r>
            <a:r>
              <a:rPr sz="2200" b="1" dirty="0">
                <a:solidFill>
                  <a:srgbClr val="002060"/>
                </a:solidFill>
                <a:latin typeface="Montserrat"/>
              </a:rPr>
              <a:t>?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C1751B5-B04E-4818-B9D0-96C4ED5D88B1}"/>
              </a:ext>
            </a:extLst>
          </p:cNvPr>
          <p:cNvSpPr>
            <a:spLocks noGrp="1"/>
          </p:cNvSpPr>
          <p:nvPr/>
        </p:nvSpPr>
        <p:spPr>
          <a:xfrm>
            <a:off x="428625" y="1952625"/>
            <a:ext cx="6000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defRPr sz="1350">
                <a:latin typeface="Calibri"/>
                <a:ea typeface="Calibri"/>
                <a:cs typeface="Calibri"/>
              </a:defRPr>
            </a:pPr>
            <a:r>
              <a:rPr sz="1400" b="1" dirty="0">
                <a:solidFill>
                  <a:srgbClr val="002060"/>
                </a:solidFill>
                <a:latin typeface="Montserrat" panose="00000500000000000000" pitchFamily="2" charset="0"/>
              </a:rPr>
              <a:t>Nicht </a:t>
            </a:r>
            <a:r>
              <a:rPr sz="14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jedes</a:t>
            </a:r>
            <a:r>
              <a:rPr sz="1400" b="1" dirty="0">
                <a:solidFill>
                  <a:srgbClr val="002060"/>
                </a:solidFill>
                <a:latin typeface="Montserrat" panose="00000500000000000000" pitchFamily="2" charset="0"/>
              </a:rPr>
              <a:t> Mentoring </a:t>
            </a:r>
            <a:r>
              <a:rPr sz="14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verfolgt</a:t>
            </a:r>
            <a:r>
              <a:rPr sz="1400" b="1" dirty="0">
                <a:solidFill>
                  <a:srgbClr val="002060"/>
                </a:solidFill>
                <a:latin typeface="Montserrat" panose="00000500000000000000" pitchFamily="2" charset="0"/>
              </a:rPr>
              <a:t> </a:t>
            </a:r>
            <a:r>
              <a:rPr sz="14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dasselbe</a:t>
            </a:r>
            <a:r>
              <a:rPr sz="1400" b="1" dirty="0">
                <a:solidFill>
                  <a:srgbClr val="002060"/>
                </a:solidFill>
                <a:latin typeface="Montserrat" panose="00000500000000000000" pitchFamily="2" charset="0"/>
              </a:rPr>
              <a:t> Ziel. </a:t>
            </a:r>
            <a:endParaRPr lang="de-DE" sz="1400" b="1" dirty="0">
              <a:solidFill>
                <a:srgbClr val="002060"/>
              </a:solidFill>
              <a:latin typeface="Montserrat" panose="00000500000000000000" pitchFamily="2" charset="0"/>
            </a:endParaRPr>
          </a:p>
          <a:p>
            <a:pPr algn="ctr">
              <a:defRPr sz="1350">
                <a:latin typeface="Calibri"/>
                <a:ea typeface="Calibri"/>
                <a:cs typeface="Calibri"/>
              </a:defRPr>
            </a:pPr>
            <a:r>
              <a:rPr sz="14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Wählen</a:t>
            </a:r>
            <a:r>
              <a:rPr sz="1400" b="1" dirty="0">
                <a:solidFill>
                  <a:srgbClr val="002060"/>
                </a:solidFill>
                <a:latin typeface="Montserrat" panose="00000500000000000000" pitchFamily="2" charset="0"/>
              </a:rPr>
              <a:t> Sie </a:t>
            </a:r>
            <a:r>
              <a:rPr sz="14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nach</a:t>
            </a:r>
            <a:r>
              <a:rPr sz="1400" b="1" dirty="0">
                <a:solidFill>
                  <a:srgbClr val="002060"/>
                </a:solidFill>
                <a:latin typeface="Montserrat" panose="00000500000000000000" pitchFamily="2" charset="0"/>
              </a:rPr>
              <a:t> Bedarf </a:t>
            </a:r>
            <a:r>
              <a:rPr lang="de-DE" sz="1400" b="1" dirty="0">
                <a:solidFill>
                  <a:srgbClr val="002060"/>
                </a:solidFill>
                <a:latin typeface="Montserrat" panose="00000500000000000000" pitchFamily="2" charset="0"/>
              </a:rPr>
              <a:t>und </a:t>
            </a:r>
            <a:r>
              <a:rPr sz="14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wir</a:t>
            </a:r>
            <a:r>
              <a:rPr sz="1400" b="1" dirty="0">
                <a:solidFill>
                  <a:srgbClr val="002060"/>
                </a:solidFill>
                <a:latin typeface="Montserrat" panose="00000500000000000000" pitchFamily="2" charset="0"/>
              </a:rPr>
              <a:t> gestalten </a:t>
            </a:r>
            <a:r>
              <a:rPr lang="de-DE" sz="1400" b="1" dirty="0">
                <a:solidFill>
                  <a:srgbClr val="002060"/>
                </a:solidFill>
                <a:latin typeface="Montserrat" panose="00000500000000000000" pitchFamily="2" charset="0"/>
              </a:rPr>
              <a:t>mit Ihnen </a:t>
            </a:r>
            <a:r>
              <a:rPr sz="1400" b="1" dirty="0">
                <a:solidFill>
                  <a:srgbClr val="002060"/>
                </a:solidFill>
                <a:latin typeface="Montserrat" panose="00000500000000000000" pitchFamily="2" charset="0"/>
              </a:rPr>
              <a:t>den </a:t>
            </a:r>
            <a:r>
              <a:rPr sz="14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passenden</a:t>
            </a:r>
            <a:r>
              <a:rPr sz="1400" b="1" dirty="0">
                <a:solidFill>
                  <a:srgbClr val="002060"/>
                </a:solidFill>
                <a:latin typeface="Montserrat" panose="00000500000000000000" pitchFamily="2" charset="0"/>
              </a:rPr>
              <a:t> </a:t>
            </a:r>
            <a:r>
              <a:rPr sz="14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Entwicklungsweg</a:t>
            </a:r>
            <a:r>
              <a:rPr sz="14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A1BBD99-8358-4825-96C1-3D2E5B37C491}"/>
              </a:ext>
            </a:extLst>
          </p:cNvPr>
          <p:cNvSpPr>
            <a:spLocks noGrp="1"/>
          </p:cNvSpPr>
          <p:nvPr/>
        </p:nvSpPr>
        <p:spPr>
          <a:xfrm>
            <a:off x="619125" y="2857500"/>
            <a:ext cx="523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buNone/>
              <a:defRPr sz="1275">
                <a:latin typeface="Montserrat"/>
                <a:ea typeface="Montserrat"/>
                <a:cs typeface="Montserrat"/>
              </a:defRPr>
            </a:pPr>
            <a:r>
              <a:rPr sz="1250" b="1" dirty="0">
                <a:solidFill>
                  <a:srgbClr val="F48425"/>
                </a:solidFill>
                <a:latin typeface="Montserrat"/>
              </a:rPr>
              <a:t>01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0CB622C-56AD-4251-A45C-18EF6024F304}"/>
              </a:ext>
            </a:extLst>
          </p:cNvPr>
          <p:cNvSpPr>
            <a:spLocks noGrp="1"/>
          </p:cNvSpPr>
          <p:nvPr/>
        </p:nvSpPr>
        <p:spPr>
          <a:xfrm>
            <a:off x="1333500" y="2838450"/>
            <a:ext cx="4953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1600" b="1" dirty="0" err="1">
                <a:solidFill>
                  <a:srgbClr val="002060"/>
                </a:solidFill>
                <a:latin typeface="Montserrat"/>
              </a:rPr>
              <a:t>Talente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entwickeln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&amp;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binden</a:t>
            </a:r>
            <a:endParaRPr sz="1600" b="1" dirty="0">
              <a:solidFill>
                <a:srgbClr val="002060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4294D25F-09FA-4579-A571-F86C8D1B19ED}"/>
              </a:ext>
            </a:extLst>
          </p:cNvPr>
          <p:cNvSpPr>
            <a:spLocks noGrp="1"/>
          </p:cNvSpPr>
          <p:nvPr/>
        </p:nvSpPr>
        <p:spPr>
          <a:xfrm>
            <a:off x="1333500" y="323850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F28C28"/>
                </a:solidFill>
                <a:latin typeface="Calibri"/>
              </a:rPr>
              <a:t>Business Cross Mentoring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726173C-64B1-4658-A14B-5D1488824D25}"/>
              </a:ext>
            </a:extLst>
          </p:cNvPr>
          <p:cNvSpPr>
            <a:spLocks noGrp="1"/>
          </p:cNvSpPr>
          <p:nvPr/>
        </p:nvSpPr>
        <p:spPr>
          <a:xfrm>
            <a:off x="619125" y="3924300"/>
            <a:ext cx="523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buNone/>
              <a:defRPr sz="1275">
                <a:latin typeface="Montserrat"/>
                <a:ea typeface="Montserrat"/>
                <a:cs typeface="Montserrat"/>
              </a:defRPr>
            </a:pPr>
            <a:r>
              <a:rPr sz="1250" b="1" dirty="0">
                <a:solidFill>
                  <a:srgbClr val="F48425"/>
                </a:solidFill>
                <a:latin typeface="Montserrat"/>
              </a:rPr>
              <a:t>02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2A5FFC51-41F1-4319-990B-528CF757F4B5}"/>
              </a:ext>
            </a:extLst>
          </p:cNvPr>
          <p:cNvSpPr>
            <a:spLocks noGrp="1"/>
          </p:cNvSpPr>
          <p:nvPr/>
        </p:nvSpPr>
        <p:spPr>
          <a:xfrm>
            <a:off x="1333500" y="3905250"/>
            <a:ext cx="4953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</a:rPr>
              <a:t>Frauen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mit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Potenzial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sichtbar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machen</a:t>
            </a:r>
            <a:endParaRPr sz="1600" b="1" dirty="0">
              <a:solidFill>
                <a:srgbClr val="002060"/>
              </a:solidFill>
              <a:latin typeface="Montserrat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2C8016BA-D57D-4A21-BC60-06EA82142D57}"/>
              </a:ext>
            </a:extLst>
          </p:cNvPr>
          <p:cNvSpPr>
            <a:spLocks noGrp="1"/>
          </p:cNvSpPr>
          <p:nvPr/>
        </p:nvSpPr>
        <p:spPr>
          <a:xfrm>
            <a:off x="1333500" y="430530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F28C28"/>
                </a:solidFill>
                <a:latin typeface="Calibri"/>
                <a:ea typeface="Calibri"/>
                <a:cs typeface="Calibri"/>
              </a:rPr>
              <a:t>Next Generation Styria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6A1892B1-8B2A-45EF-88F6-4B4D9D391102}"/>
              </a:ext>
            </a:extLst>
          </p:cNvPr>
          <p:cNvSpPr>
            <a:spLocks noGrp="1"/>
          </p:cNvSpPr>
          <p:nvPr/>
        </p:nvSpPr>
        <p:spPr>
          <a:xfrm>
            <a:off x="619125" y="4991100"/>
            <a:ext cx="523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buNone/>
              <a:defRPr sz="1275">
                <a:latin typeface="Montserrat"/>
                <a:ea typeface="Montserrat"/>
                <a:cs typeface="Montserrat"/>
              </a:defRPr>
            </a:pPr>
            <a:r>
              <a:rPr sz="1250" b="1" dirty="0">
                <a:solidFill>
                  <a:srgbClr val="F48425"/>
                </a:solidFill>
                <a:latin typeface="Montserrat"/>
              </a:rPr>
              <a:t>03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0D5DDA69-D57E-433D-84A3-1DA9617C9FCE}"/>
              </a:ext>
            </a:extLst>
          </p:cNvPr>
          <p:cNvSpPr>
            <a:spLocks noGrp="1"/>
          </p:cNvSpPr>
          <p:nvPr/>
        </p:nvSpPr>
        <p:spPr>
          <a:xfrm>
            <a:off x="1333500" y="4972050"/>
            <a:ext cx="4953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</a:rPr>
              <a:t>Neue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Führungskräfte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sicher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starten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lassen</a:t>
            </a:r>
            <a:endParaRPr sz="1600" b="1" dirty="0">
              <a:solidFill>
                <a:srgbClr val="002060"/>
              </a:solidFill>
              <a:latin typeface="Montserrat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EBF416A-9326-4B4B-AD68-1BCB84DE86CF}"/>
              </a:ext>
            </a:extLst>
          </p:cNvPr>
          <p:cNvSpPr>
            <a:spLocks noGrp="1"/>
          </p:cNvSpPr>
          <p:nvPr/>
        </p:nvSpPr>
        <p:spPr>
          <a:xfrm>
            <a:off x="1333500" y="537210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F28C28"/>
                </a:solidFill>
                <a:latin typeface="Calibri"/>
                <a:ea typeface="Calibri"/>
                <a:cs typeface="Calibri"/>
              </a:rPr>
              <a:t>Leadership Value Based Cross Mentoring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4398EB2A-1C89-40ED-905B-93CE2EAF73F0}"/>
              </a:ext>
            </a:extLst>
          </p:cNvPr>
          <p:cNvSpPr>
            <a:spLocks noGrp="1"/>
          </p:cNvSpPr>
          <p:nvPr/>
        </p:nvSpPr>
        <p:spPr>
          <a:xfrm>
            <a:off x="619125" y="6057900"/>
            <a:ext cx="523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buNone/>
              <a:defRPr sz="1275">
                <a:latin typeface="Montserrat"/>
                <a:ea typeface="Montserrat"/>
                <a:cs typeface="Montserrat"/>
              </a:defRPr>
            </a:pPr>
            <a:r>
              <a:rPr sz="1250" b="1">
                <a:solidFill>
                  <a:srgbClr val="F48425"/>
                </a:solidFill>
                <a:latin typeface="Montserrat"/>
              </a:rPr>
              <a:t>04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30C50202-0E6C-477A-8A5C-0864BABBC5EC}"/>
              </a:ext>
            </a:extLst>
          </p:cNvPr>
          <p:cNvSpPr>
            <a:spLocks noGrp="1"/>
          </p:cNvSpPr>
          <p:nvPr/>
        </p:nvSpPr>
        <p:spPr>
          <a:xfrm>
            <a:off x="1333500" y="6038850"/>
            <a:ext cx="52197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</a:rPr>
              <a:t>Wissen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vor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Austritt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oder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Rollenwechsel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sichern</a:t>
            </a:r>
            <a:endParaRPr sz="1600" b="1" dirty="0">
              <a:solidFill>
                <a:srgbClr val="002060"/>
              </a:solidFill>
              <a:latin typeface="Montserrat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EA94780B-EFD3-4345-9121-8265C996BB9B}"/>
              </a:ext>
            </a:extLst>
          </p:cNvPr>
          <p:cNvSpPr>
            <a:spLocks noGrp="1"/>
          </p:cNvSpPr>
          <p:nvPr/>
        </p:nvSpPr>
        <p:spPr>
          <a:xfrm>
            <a:off x="1333499" y="643890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F28C28"/>
                </a:solidFill>
                <a:latin typeface="Calibri"/>
                <a:ea typeface="Calibri"/>
                <a:cs typeface="Calibri"/>
              </a:rPr>
              <a:t>Offboarding Cross Mentoring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8635E26A-622C-45F1-ABE1-72A854B08789}"/>
              </a:ext>
            </a:extLst>
          </p:cNvPr>
          <p:cNvSpPr>
            <a:spLocks noGrp="1"/>
          </p:cNvSpPr>
          <p:nvPr/>
        </p:nvSpPr>
        <p:spPr>
          <a:xfrm>
            <a:off x="619125" y="7124700"/>
            <a:ext cx="523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buNone/>
              <a:defRPr sz="1275">
                <a:latin typeface="Montserrat"/>
                <a:ea typeface="Montserrat"/>
                <a:cs typeface="Montserrat"/>
              </a:defRPr>
            </a:pPr>
            <a:r>
              <a:rPr sz="1250" b="1">
                <a:solidFill>
                  <a:srgbClr val="F48425"/>
                </a:solidFill>
                <a:latin typeface="Montserrat"/>
              </a:rPr>
              <a:t>05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BB6DD353-A5F0-42F7-84F9-637E334D592E}"/>
              </a:ext>
            </a:extLst>
          </p:cNvPr>
          <p:cNvSpPr>
            <a:spLocks noGrp="1"/>
          </p:cNvSpPr>
          <p:nvPr/>
        </p:nvSpPr>
        <p:spPr>
          <a:xfrm>
            <a:off x="1333500" y="7105650"/>
            <a:ext cx="4953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1600" b="1" dirty="0" err="1">
                <a:solidFill>
                  <a:srgbClr val="002060"/>
                </a:solidFill>
                <a:latin typeface="Montserrat"/>
              </a:rPr>
              <a:t>Positionierung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,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Auftreten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&amp;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Netzwerk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stärken</a:t>
            </a:r>
            <a:endParaRPr sz="1600" b="1" dirty="0">
              <a:solidFill>
                <a:srgbClr val="002060"/>
              </a:solidFill>
              <a:latin typeface="Montserrat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06DDEEE0-3961-4F54-B981-B2C81A22E8E8}"/>
              </a:ext>
            </a:extLst>
          </p:cNvPr>
          <p:cNvSpPr>
            <a:spLocks noGrp="1"/>
          </p:cNvSpPr>
          <p:nvPr/>
        </p:nvSpPr>
        <p:spPr>
          <a:xfrm>
            <a:off x="1333500" y="750570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F28C28"/>
                </a:solidFill>
                <a:latin typeface="Calibri"/>
                <a:ea typeface="Calibri"/>
                <a:cs typeface="Calibri"/>
              </a:rPr>
              <a:t>Connect &amp; Grow Circle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6BB42813-433A-4000-A5EE-ED63279FA3FB}"/>
              </a:ext>
            </a:extLst>
          </p:cNvPr>
          <p:cNvSpPr>
            <a:spLocks noGrp="1"/>
          </p:cNvSpPr>
          <p:nvPr/>
        </p:nvSpPr>
        <p:spPr>
          <a:xfrm>
            <a:off x="619125" y="8191500"/>
            <a:ext cx="523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buNone/>
              <a:defRPr sz="1275">
                <a:latin typeface="Montserrat"/>
                <a:ea typeface="Montserrat"/>
                <a:cs typeface="Montserrat"/>
              </a:defRPr>
            </a:pPr>
            <a:r>
              <a:rPr sz="1250" b="1">
                <a:solidFill>
                  <a:srgbClr val="F48425"/>
                </a:solidFill>
                <a:latin typeface="Montserrat"/>
              </a:rPr>
              <a:t>06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CD93766C-F5F3-4F10-A084-411E0B938FF3}"/>
              </a:ext>
            </a:extLst>
          </p:cNvPr>
          <p:cNvSpPr>
            <a:spLocks noGrp="1"/>
          </p:cNvSpPr>
          <p:nvPr/>
        </p:nvSpPr>
        <p:spPr>
          <a:xfrm>
            <a:off x="1333499" y="8172450"/>
            <a:ext cx="5715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</a:rPr>
              <a:t>Mentor:innen und Coaches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qualifizieren</a:t>
            </a:r>
            <a:endParaRPr sz="1600" b="1" dirty="0">
              <a:solidFill>
                <a:srgbClr val="002060"/>
              </a:solidFill>
              <a:latin typeface="Montserrat"/>
            </a:endParaRP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6588B849-DDA6-426F-8E80-1E81CE6CA5AE}"/>
              </a:ext>
            </a:extLst>
          </p:cNvPr>
          <p:cNvSpPr>
            <a:spLocks noGrp="1"/>
          </p:cNvSpPr>
          <p:nvPr/>
        </p:nvSpPr>
        <p:spPr>
          <a:xfrm>
            <a:off x="1333499" y="859155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F28C28"/>
                </a:solidFill>
                <a:latin typeface="Calibri"/>
                <a:ea typeface="Calibri"/>
                <a:cs typeface="Calibri"/>
              </a:rPr>
              <a:t>Mentoring &amp; </a:t>
            </a:r>
            <a:r>
              <a:rPr sz="1600" b="1" dirty="0" err="1">
                <a:solidFill>
                  <a:srgbClr val="F28C28"/>
                </a:solidFill>
                <a:latin typeface="Calibri"/>
                <a:ea typeface="Calibri"/>
                <a:cs typeface="Calibri"/>
              </a:rPr>
              <a:t>Wirtschaftscoaching</a:t>
            </a:r>
            <a:endParaRPr sz="1600" b="1" dirty="0">
              <a:solidFill>
                <a:srgbClr val="F28C2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F75FFBFE-6E0F-4302-93A7-6AB80E39CB18}"/>
              </a:ext>
            </a:extLst>
          </p:cNvPr>
          <p:cNvSpPr>
            <a:spLocks noGrp="1"/>
          </p:cNvSpPr>
          <p:nvPr/>
        </p:nvSpPr>
        <p:spPr>
          <a:xfrm>
            <a:off x="619125" y="9258300"/>
            <a:ext cx="523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buNone/>
              <a:defRPr sz="1275">
                <a:latin typeface="Montserrat"/>
                <a:ea typeface="Montserrat"/>
                <a:cs typeface="Montserrat"/>
              </a:defRPr>
            </a:pPr>
            <a:r>
              <a:rPr sz="1250" b="1">
                <a:solidFill>
                  <a:srgbClr val="F48425"/>
                </a:solidFill>
                <a:latin typeface="Montserrat"/>
              </a:rPr>
              <a:t>07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1FFE3D0F-6FF0-4364-B51C-941248FD4FDC}"/>
              </a:ext>
            </a:extLst>
          </p:cNvPr>
          <p:cNvSpPr>
            <a:spLocks noGrp="1"/>
          </p:cNvSpPr>
          <p:nvPr/>
        </p:nvSpPr>
        <p:spPr>
          <a:xfrm>
            <a:off x="1333500" y="9239250"/>
            <a:ext cx="4953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1600" b="1" dirty="0" err="1">
                <a:solidFill>
                  <a:srgbClr val="002060"/>
                </a:solidFill>
                <a:latin typeface="Montserrat"/>
              </a:rPr>
              <a:t>Führungsausbildung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in den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Alltag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übertragen</a:t>
            </a:r>
            <a:endParaRPr sz="1600" b="1" dirty="0">
              <a:solidFill>
                <a:srgbClr val="002060"/>
              </a:solidFill>
              <a:latin typeface="Montserrat"/>
            </a:endParaRP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A9E701BF-FC39-4FED-95E5-9F86F528D2A5}"/>
              </a:ext>
            </a:extLst>
          </p:cNvPr>
          <p:cNvSpPr>
            <a:spLocks noGrp="1"/>
          </p:cNvSpPr>
          <p:nvPr/>
        </p:nvSpPr>
        <p:spPr>
          <a:xfrm>
            <a:off x="1333500" y="963930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F28C28"/>
                </a:solidFill>
                <a:latin typeface="Calibri"/>
                <a:ea typeface="Calibri"/>
                <a:cs typeface="Calibri"/>
              </a:rPr>
              <a:t>Leadership Transfer Cross Mentoring</a:t>
            </a:r>
          </a:p>
        </p:txBody>
      </p:sp>
      <p:sp>
        <p:nvSpPr>
          <p:cNvPr id="36" name="Rechteck: abgerundete Ecken 35">
            <a:extLst>
              <a:ext uri="{FF2B5EF4-FFF2-40B4-BE49-F238E27FC236}">
                <a16:creationId xmlns:a16="http://schemas.microsoft.com/office/drawing/2014/main" id="{76BCAA69-1FC8-4311-AA63-E1B90F63017B}"/>
              </a:ext>
            </a:extLst>
          </p:cNvPr>
          <p:cNvSpPr>
            <a:spLocks noGrp="1"/>
          </p:cNvSpPr>
          <p:nvPr/>
        </p:nvSpPr>
        <p:spPr>
          <a:xfrm>
            <a:off x="571500" y="10382250"/>
            <a:ext cx="5715000" cy="1047750"/>
          </a:xfrm>
          <a:prstGeom prst="roundRect">
            <a:avLst>
              <a:gd name="adj" fmla="val 19512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endParaRPr/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E3263029-B6FD-4C09-BA2F-06B674A273F5}"/>
              </a:ext>
            </a:extLst>
          </p:cNvPr>
          <p:cNvSpPr>
            <a:spLocks noGrp="1"/>
          </p:cNvSpPr>
          <p:nvPr/>
        </p:nvSpPr>
        <p:spPr>
          <a:xfrm>
            <a:off x="809625" y="10525125"/>
            <a:ext cx="5476874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defRPr sz="1275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002060"/>
                </a:solidFill>
                <a:latin typeface="Montserrat" panose="00000500000000000000" pitchFamily="2" charset="0"/>
              </a:rPr>
              <a:t>Aus dem </a:t>
            </a:r>
            <a:r>
              <a:rPr sz="16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konkreten</a:t>
            </a:r>
            <a:r>
              <a:rPr sz="1600" b="1" dirty="0">
                <a:solidFill>
                  <a:srgbClr val="002060"/>
                </a:solidFill>
                <a:latin typeface="Montserrat" panose="00000500000000000000" pitchFamily="2" charset="0"/>
              </a:rPr>
              <a:t> Bedarf </a:t>
            </a:r>
            <a:r>
              <a:rPr sz="16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wird</a:t>
            </a:r>
            <a:r>
              <a:rPr sz="1600" b="1" dirty="0">
                <a:solidFill>
                  <a:srgbClr val="002060"/>
                </a:solidFill>
                <a:latin typeface="Montserrat" panose="00000500000000000000" pitchFamily="2" charset="0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ein</a:t>
            </a:r>
            <a:r>
              <a:rPr sz="1600" b="1" dirty="0">
                <a:solidFill>
                  <a:srgbClr val="002060"/>
                </a:solidFill>
                <a:latin typeface="Montserrat" panose="00000500000000000000" pitchFamily="2" charset="0"/>
              </a:rPr>
              <a:t> </a:t>
            </a:r>
            <a:endParaRPr lang="de-DE" sz="1600" b="1" dirty="0">
              <a:solidFill>
                <a:srgbClr val="002060"/>
              </a:solidFill>
              <a:latin typeface="Montserrat" panose="00000500000000000000" pitchFamily="2" charset="0"/>
            </a:endParaRPr>
          </a:p>
          <a:p>
            <a:pPr algn="ctr">
              <a:defRPr sz="1275"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klares</a:t>
            </a:r>
            <a:r>
              <a:rPr sz="1600" b="1" dirty="0">
                <a:solidFill>
                  <a:srgbClr val="002060"/>
                </a:solidFill>
                <a:latin typeface="Montserrat" panose="00000500000000000000" pitchFamily="2" charset="0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Programm</a:t>
            </a:r>
            <a:r>
              <a:rPr lang="de-DE" sz="1600" b="1" dirty="0">
                <a:solidFill>
                  <a:srgbClr val="002060"/>
                </a:solidFill>
                <a:latin typeface="Montserrat" panose="00000500000000000000" pitchFamily="2" charset="0"/>
              </a:rPr>
              <a:t>, </a:t>
            </a:r>
            <a:endParaRPr sz="1600" b="1" dirty="0">
              <a:solidFill>
                <a:srgbClr val="002060"/>
              </a:solidFill>
              <a:latin typeface="Montserrat" panose="00000500000000000000" pitchFamily="2" charset="0"/>
            </a:endParaRPr>
          </a:p>
          <a:p>
            <a:pPr algn="ctr"/>
            <a:r>
              <a:rPr sz="16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mit</a:t>
            </a:r>
            <a:r>
              <a:rPr sz="1600" b="1" dirty="0">
                <a:solidFill>
                  <a:srgbClr val="002060"/>
                </a:solidFill>
                <a:latin typeface="Montserrat" panose="00000500000000000000" pitchFamily="2" charset="0"/>
              </a:rPr>
              <a:t> Mentoring, Coaching, </a:t>
            </a:r>
            <a:r>
              <a:rPr sz="1600" b="1" dirty="0" err="1">
                <a:solidFill>
                  <a:srgbClr val="002060"/>
                </a:solidFill>
                <a:latin typeface="Montserrat" panose="00000500000000000000" pitchFamily="2" charset="0"/>
              </a:rPr>
              <a:t>Netzwerk</a:t>
            </a:r>
            <a:r>
              <a:rPr sz="1600" b="1" dirty="0">
                <a:solidFill>
                  <a:srgbClr val="002060"/>
                </a:solidFill>
                <a:latin typeface="Montserrat" panose="00000500000000000000" pitchFamily="2" charset="0"/>
              </a:rPr>
              <a:t> und Transfer.</a:t>
            </a:r>
          </a:p>
        </p:txBody>
      </p:sp>
    </p:spTree>
    <p:extLst>
      <p:ext uri="{BB962C8B-B14F-4D97-AF65-F5344CB8AC3E}">
        <p14:creationId xmlns:p14="http://schemas.microsoft.com/office/powerpoint/2010/main" val="1560278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A558FCD6-1602-42E4-BFB0-71C4587D5669}"/>
              </a:ext>
            </a:extLst>
          </p:cNvPr>
          <p:cNvSpPr>
            <a:spLocks noGrp="1"/>
          </p:cNvSpPr>
          <p:nvPr/>
        </p:nvSpPr>
        <p:spPr>
          <a:xfrm>
            <a:off x="466564" y="396359"/>
            <a:ext cx="6000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2000" b="1" dirty="0">
                <a:solidFill>
                  <a:srgbClr val="F28C28"/>
                </a:solidFill>
                <a:latin typeface="Montserrat"/>
              </a:rPr>
              <a:t>TALENTE ENTWICKELN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BE2634D-A412-4FAD-AD13-CB725D4D7863}"/>
              </a:ext>
            </a:extLst>
          </p:cNvPr>
          <p:cNvSpPr>
            <a:spLocks noGrp="1"/>
          </p:cNvSpPr>
          <p:nvPr/>
        </p:nvSpPr>
        <p:spPr>
          <a:xfrm>
            <a:off x="6191250" y="11830050"/>
            <a:ext cx="3619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>
              <a:defRPr>
                <a:latin typeface="Calibri"/>
                <a:ea typeface="Calibri"/>
                <a:cs typeface="Calibri"/>
              </a:defRPr>
            </a:pPr>
            <a:r>
              <a:rPr sz="825" b="0">
                <a:solidFill>
                  <a:srgbClr val="4D607D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DFC14415-8D95-49A6-9E57-80F7718A1DF9}"/>
              </a:ext>
            </a:extLst>
          </p:cNvPr>
          <p:cNvSpPr>
            <a:spLocks noGrp="1"/>
          </p:cNvSpPr>
          <p:nvPr/>
        </p:nvSpPr>
        <p:spPr>
          <a:xfrm>
            <a:off x="428625" y="809625"/>
            <a:ext cx="6000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2175">
                <a:latin typeface="Montserrat"/>
                <a:ea typeface="Montserrat"/>
                <a:cs typeface="Montserrat"/>
              </a:defRPr>
            </a:pPr>
            <a:r>
              <a:rPr sz="2400" b="1" dirty="0">
                <a:solidFill>
                  <a:srgbClr val="002060"/>
                </a:solidFill>
                <a:latin typeface="Montserrat"/>
              </a:rPr>
              <a:t>Business Cross Mentoring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3D27AFE-E76B-4C44-8120-9B78C400D232}"/>
              </a:ext>
            </a:extLst>
          </p:cNvPr>
          <p:cNvSpPr>
            <a:spLocks noGrp="1"/>
          </p:cNvSpPr>
          <p:nvPr/>
        </p:nvSpPr>
        <p:spPr>
          <a:xfrm>
            <a:off x="428625" y="1666875"/>
            <a:ext cx="624348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</a:rPr>
              <a:t>Für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Talente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,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Expert:innen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und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Business-Newcomer:innen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, die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beruflich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wachsen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und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bleiben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sollen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.</a:t>
            </a:r>
            <a:endParaRPr sz="1600" b="1" dirty="0">
              <a:solidFill>
                <a:srgbClr val="002060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1633ADC-9E36-47E6-AFB6-FB471A8E75FE}"/>
              </a:ext>
            </a:extLst>
          </p:cNvPr>
          <p:cNvSpPr>
            <a:spLocks noGrp="1"/>
          </p:cNvSpPr>
          <p:nvPr/>
        </p:nvSpPr>
        <p:spPr>
          <a:xfrm>
            <a:off x="428625" y="2452687"/>
            <a:ext cx="857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buNone/>
              <a:defRPr sz="1875" b="1" i="0">
                <a:solidFill>
                  <a:srgbClr val="E2763D"/>
                </a:solidFill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EF1F5C3-B2E8-4283-A8EE-E013A82A29CF}"/>
              </a:ext>
            </a:extLst>
          </p:cNvPr>
          <p:cNvSpPr>
            <a:spLocks noGrp="1"/>
          </p:cNvSpPr>
          <p:nvPr/>
        </p:nvSpPr>
        <p:spPr>
          <a:xfrm>
            <a:off x="762000" y="3160672"/>
            <a:ext cx="447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AUSGANGSPUNKT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093EF43A-A629-4F90-8873-7D908C46D2BA}"/>
              </a:ext>
            </a:extLst>
          </p:cNvPr>
          <p:cNvSpPr>
            <a:spLocks noGrp="1"/>
          </p:cNvSpPr>
          <p:nvPr/>
        </p:nvSpPr>
        <p:spPr>
          <a:xfrm>
            <a:off x="752314" y="3665469"/>
            <a:ext cx="5429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32394A"/>
                </a:solidFill>
                <a:latin typeface="Calibri"/>
              </a:rPr>
              <a:t>Talente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brauchen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Perspektiven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unabhängiges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Sparring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Zugang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zu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Erfahrung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außerhalb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der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eigenen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Organisation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2C3ECC52-D931-4D84-A99A-91BC0E88F006}"/>
              </a:ext>
            </a:extLst>
          </p:cNvPr>
          <p:cNvSpPr>
            <a:spLocks noGrp="1"/>
          </p:cNvSpPr>
          <p:nvPr/>
        </p:nvSpPr>
        <p:spPr>
          <a:xfrm>
            <a:off x="714375" y="6378083"/>
            <a:ext cx="542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BIC-LÖSUNG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EBCEE37-E58C-4280-B5E3-9EA29AFBFDB5}"/>
              </a:ext>
            </a:extLst>
          </p:cNvPr>
          <p:cNvSpPr>
            <a:spLocks noGrp="1"/>
          </p:cNvSpPr>
          <p:nvPr/>
        </p:nvSpPr>
        <p:spPr>
          <a:xfrm>
            <a:off x="714375" y="6592864"/>
            <a:ext cx="5429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Externe Mentor:innen,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persönliche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Coachings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Workshops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Netzwerkimpulse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stärken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Klarheit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Selbstwirksamkeit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den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nächsten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beruflichen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Schritt.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93BDCAFF-0E47-49A0-91E3-8849D1176AD7}"/>
              </a:ext>
            </a:extLst>
          </p:cNvPr>
          <p:cNvSpPr>
            <a:spLocks noGrp="1"/>
          </p:cNvSpPr>
          <p:nvPr/>
        </p:nvSpPr>
        <p:spPr>
          <a:xfrm>
            <a:off x="672850" y="7937457"/>
            <a:ext cx="5715000" cy="1317067"/>
          </a:xfrm>
          <a:prstGeom prst="roundRect">
            <a:avLst>
              <a:gd name="adj" fmla="val 12162"/>
            </a:avLst>
          </a:prstGeom>
          <a:solidFill>
            <a:srgbClr val="EDF3F8"/>
          </a:solidFill>
          <a:ln w="0">
            <a:noFill/>
            <a:prstDash val="solid"/>
          </a:ln>
        </p:spPr>
        <p:txBody>
          <a:bodyPr/>
          <a:lstStyle/>
          <a:p>
            <a:endParaRPr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D8FE22B9-3B9E-4202-ADAE-B21D2E1DE1A9}"/>
              </a:ext>
            </a:extLst>
          </p:cNvPr>
          <p:cNvSpPr>
            <a:spLocks noGrp="1"/>
          </p:cNvSpPr>
          <p:nvPr/>
        </p:nvSpPr>
        <p:spPr>
          <a:xfrm>
            <a:off x="771845" y="7989836"/>
            <a:ext cx="5143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WIRKUNG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1F5921F7-EBE9-4C04-9599-218BB33C07A8}"/>
              </a:ext>
            </a:extLst>
          </p:cNvPr>
          <p:cNvSpPr>
            <a:spLocks noGrp="1"/>
          </p:cNvSpPr>
          <p:nvPr/>
        </p:nvSpPr>
        <p:spPr>
          <a:xfrm>
            <a:off x="771845" y="8324211"/>
            <a:ext cx="5143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Mehr Motivation,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Bindung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Sichtbarkeit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Entwicklung</a:t>
            </a:r>
            <a:r>
              <a:rPr lang="de-DE" sz="1600" b="1" dirty="0">
                <a:solidFill>
                  <a:srgbClr val="32394A"/>
                </a:solidFill>
                <a:latin typeface="Calibri"/>
              </a:rPr>
              <a:t>,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besonders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für High Potentials,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Expert:innen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Newcomer:innen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5AB40891-A540-4A23-9962-DE0825254998}"/>
              </a:ext>
            </a:extLst>
          </p:cNvPr>
          <p:cNvSpPr>
            <a:spLocks noGrp="1"/>
          </p:cNvSpPr>
          <p:nvPr/>
        </p:nvSpPr>
        <p:spPr>
          <a:xfrm>
            <a:off x="727982" y="9739313"/>
            <a:ext cx="5715000" cy="1095375"/>
          </a:xfrm>
          <a:prstGeom prst="roundRect">
            <a:avLst>
              <a:gd name="adj" fmla="val 21875"/>
            </a:avLst>
          </a:prstGeom>
          <a:solidFill>
            <a:srgbClr val="FCFAF7"/>
          </a:solidFill>
          <a:ln w="0">
            <a:noFill/>
            <a:prstDash val="solid"/>
          </a:ln>
        </p:spPr>
        <p:txBody>
          <a:bodyPr/>
          <a:lstStyle/>
          <a:p>
            <a:endParaRPr lang="de-DE" dirty="0">
              <a:latin typeface="Montserrat" panose="00000500000000000000" pitchFamily="2" charset="0"/>
            </a:endParaRPr>
          </a:p>
          <a:p>
            <a:endParaRPr dirty="0">
              <a:latin typeface="Montserrat" panose="00000500000000000000" pitchFamily="2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8623D87B-00EF-4936-A11D-8F33FF6BC6F7}"/>
              </a:ext>
            </a:extLst>
          </p:cNvPr>
          <p:cNvSpPr>
            <a:spLocks noGrp="1"/>
          </p:cNvSpPr>
          <p:nvPr/>
        </p:nvSpPr>
        <p:spPr>
          <a:xfrm>
            <a:off x="771845" y="9929812"/>
            <a:ext cx="1238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Montserrat"/>
                <a:ea typeface="Montserrat"/>
                <a:cs typeface="Montserrat"/>
              </a:defRPr>
            </a:pPr>
            <a:r>
              <a:rPr sz="1550" b="1" dirty="0">
                <a:solidFill>
                  <a:srgbClr val="2F528F"/>
                </a:solidFill>
                <a:latin typeface="Montserrat"/>
              </a:rPr>
              <a:t>FORMAT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3A0F70FA-9B71-45D6-8A36-3A2A4A991A6D}"/>
              </a:ext>
            </a:extLst>
          </p:cNvPr>
          <p:cNvSpPr>
            <a:spLocks noGrp="1"/>
          </p:cNvSpPr>
          <p:nvPr/>
        </p:nvSpPr>
        <p:spPr>
          <a:xfrm>
            <a:off x="2010095" y="9929812"/>
            <a:ext cx="3905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12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Monate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· Cross Mentoring</a:t>
            </a:r>
            <a:endParaRPr sz="1600" b="1" dirty="0">
              <a:solidFill>
                <a:srgbClr val="263F67"/>
              </a:solidFill>
              <a:ea typeface="Arial"/>
              <a:cs typeface="Arial"/>
            </a:endParaRPr>
          </a:p>
          <a:p>
            <a:r>
              <a:rPr sz="1600" b="1" dirty="0" err="1">
                <a:solidFill>
                  <a:srgbClr val="32394A"/>
                </a:solidFill>
                <a:latin typeface="Calibri"/>
              </a:rPr>
              <a:t>Coachings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· Workshops</a:t>
            </a:r>
          </a:p>
          <a:p>
            <a:r>
              <a:rPr sz="1600" b="1" dirty="0" err="1">
                <a:solidFill>
                  <a:srgbClr val="32394A"/>
                </a:solidFill>
                <a:latin typeface="Calibri"/>
              </a:rPr>
              <a:t>starkes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Wirtschaftsnetzwerk</a:t>
            </a:r>
            <a:endParaRPr sz="1600" b="1" dirty="0">
              <a:solidFill>
                <a:srgbClr val="32394A"/>
              </a:solidFill>
              <a:latin typeface="Calibri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2C27492-FAD4-DE78-002F-6F0FB10AE036}"/>
              </a:ext>
            </a:extLst>
          </p:cNvPr>
          <p:cNvSpPr>
            <a:spLocks noGrp="1"/>
          </p:cNvSpPr>
          <p:nvPr/>
        </p:nvSpPr>
        <p:spPr>
          <a:xfrm>
            <a:off x="752313" y="4547316"/>
            <a:ext cx="542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buNone/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PASSEND WENN …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16266E2E-B923-5EEC-1B09-009197F1FCB4}"/>
              </a:ext>
            </a:extLst>
          </p:cNvPr>
          <p:cNvSpPr>
            <a:spLocks noGrp="1"/>
          </p:cNvSpPr>
          <p:nvPr/>
        </p:nvSpPr>
        <p:spPr>
          <a:xfrm>
            <a:off x="672850" y="4997313"/>
            <a:ext cx="5667375" cy="114300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Aft>
                <a:spcPts val="9"/>
              </a:spcAft>
              <a:buNone/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Talente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gefördert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gebunden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werden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sollen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Mitarbeiter:innen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neue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Perspektiven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, Sparring und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Netzwerk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brauchen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Keine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klassische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Führungsausbildung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gesucht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wird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9610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F3A27CDA-C25B-4604-A4C1-B4722EB2B953}"/>
              </a:ext>
            </a:extLst>
          </p:cNvPr>
          <p:cNvSpPr>
            <a:spLocks noGrp="1"/>
          </p:cNvSpPr>
          <p:nvPr/>
        </p:nvSpPr>
        <p:spPr>
          <a:xfrm>
            <a:off x="428625" y="405111"/>
            <a:ext cx="6000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2000" b="1" dirty="0">
                <a:solidFill>
                  <a:srgbClr val="F28C28"/>
                </a:solidFill>
                <a:latin typeface="Montserrat"/>
              </a:rPr>
              <a:t>FRAUEN STÄRKEN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777FFFB-9408-4D48-93C3-E4E58B51B74B}"/>
              </a:ext>
            </a:extLst>
          </p:cNvPr>
          <p:cNvSpPr>
            <a:spLocks noGrp="1"/>
          </p:cNvSpPr>
          <p:nvPr/>
        </p:nvSpPr>
        <p:spPr>
          <a:xfrm>
            <a:off x="6191250" y="11830050"/>
            <a:ext cx="3619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>
              <a:defRPr>
                <a:latin typeface="Calibri"/>
                <a:ea typeface="Calibri"/>
                <a:cs typeface="Calibri"/>
              </a:defRPr>
            </a:pPr>
            <a:r>
              <a:rPr sz="825" b="0">
                <a:solidFill>
                  <a:srgbClr val="4D607D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47F9F8D0-F1B5-43FD-BD2D-4F011FD0F8E1}"/>
              </a:ext>
            </a:extLst>
          </p:cNvPr>
          <p:cNvSpPr>
            <a:spLocks noGrp="1"/>
          </p:cNvSpPr>
          <p:nvPr/>
        </p:nvSpPr>
        <p:spPr>
          <a:xfrm>
            <a:off x="442911" y="1090464"/>
            <a:ext cx="6000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2175">
                <a:latin typeface="Montserrat"/>
                <a:ea typeface="Montserrat"/>
                <a:cs typeface="Montserrat"/>
              </a:defRPr>
            </a:pPr>
            <a:r>
              <a:rPr sz="2400" b="1" dirty="0">
                <a:solidFill>
                  <a:srgbClr val="002060"/>
                </a:solidFill>
                <a:latin typeface="Montserrat"/>
              </a:rPr>
              <a:t>Next Generation </a:t>
            </a:r>
            <a:r>
              <a:rPr lang="de-DE" sz="2400" b="1" dirty="0">
                <a:solidFill>
                  <a:srgbClr val="002060"/>
                </a:solidFill>
                <a:latin typeface="Montserrat"/>
              </a:rPr>
              <a:t>Frauen </a:t>
            </a:r>
            <a:r>
              <a:rPr sz="2400" b="1" dirty="0">
                <a:solidFill>
                  <a:srgbClr val="002060"/>
                </a:solidFill>
                <a:latin typeface="Montserrat"/>
              </a:rPr>
              <a:t>Styria</a:t>
            </a:r>
            <a:r>
              <a:rPr lang="de-DE" sz="2400" b="1" dirty="0">
                <a:solidFill>
                  <a:srgbClr val="002060"/>
                </a:solidFill>
                <a:latin typeface="Montserrat"/>
              </a:rPr>
              <a:t> </a:t>
            </a:r>
          </a:p>
          <a:p>
            <a:pPr>
              <a:defRPr sz="2175">
                <a:latin typeface="Montserrat"/>
                <a:ea typeface="Montserrat"/>
                <a:cs typeface="Montserrat"/>
              </a:defRPr>
            </a:pPr>
            <a:r>
              <a:rPr lang="de-DE" sz="2400" b="1" dirty="0">
                <a:solidFill>
                  <a:srgbClr val="002060"/>
                </a:solidFill>
                <a:latin typeface="Montserrat"/>
              </a:rPr>
              <a:t>Cross Mentoring </a:t>
            </a:r>
            <a:endParaRPr sz="2400" b="1" dirty="0">
              <a:solidFill>
                <a:srgbClr val="002060"/>
              </a:solidFill>
              <a:latin typeface="Montserrat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A13EABD6-A175-4454-97FE-91694CC1E823}"/>
              </a:ext>
            </a:extLst>
          </p:cNvPr>
          <p:cNvSpPr>
            <a:spLocks noGrp="1"/>
          </p:cNvSpPr>
          <p:nvPr/>
        </p:nvSpPr>
        <p:spPr>
          <a:xfrm>
            <a:off x="481012" y="2098934"/>
            <a:ext cx="6000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Für Frauen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mit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Potenzial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, die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sichtbar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werden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und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mehr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Verantwortung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übernehmen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sollen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.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0ABBCB7-A29E-42F5-9987-30A39CDFE780}"/>
              </a:ext>
            </a:extLst>
          </p:cNvPr>
          <p:cNvSpPr>
            <a:spLocks noGrp="1"/>
          </p:cNvSpPr>
          <p:nvPr/>
        </p:nvSpPr>
        <p:spPr>
          <a:xfrm>
            <a:off x="481012" y="2386708"/>
            <a:ext cx="857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buNone/>
              <a:defRPr sz="1875" b="1" i="0">
                <a:solidFill>
                  <a:srgbClr val="E2763D"/>
                </a:solidFill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D2E82A6D-CEA7-4076-BC29-A632753D08EA}"/>
              </a:ext>
            </a:extLst>
          </p:cNvPr>
          <p:cNvSpPr>
            <a:spLocks noGrp="1"/>
          </p:cNvSpPr>
          <p:nvPr/>
        </p:nvSpPr>
        <p:spPr>
          <a:xfrm>
            <a:off x="728661" y="3030912"/>
            <a:ext cx="447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AUSGANGSPUNKT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A0F9C86B-EFB3-4E5E-A7D7-3F1DF57CD731}"/>
              </a:ext>
            </a:extLst>
          </p:cNvPr>
          <p:cNvSpPr>
            <a:spLocks noGrp="1"/>
          </p:cNvSpPr>
          <p:nvPr/>
        </p:nvSpPr>
        <p:spPr>
          <a:xfrm>
            <a:off x="762000" y="3497115"/>
            <a:ext cx="5429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Frauen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mit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Potenzial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sind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da – oft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fehlen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Sichtbarkeit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Vorbilder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Rückenwind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starke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Zugänge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32EF91FF-3E8B-4B39-82C4-F04F42D54E5D}"/>
              </a:ext>
            </a:extLst>
          </p:cNvPr>
          <p:cNvSpPr>
            <a:spLocks noGrp="1"/>
          </p:cNvSpPr>
          <p:nvPr/>
        </p:nvSpPr>
        <p:spPr>
          <a:xfrm>
            <a:off x="728661" y="5787441"/>
            <a:ext cx="542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BIC-LÖSUNG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C2874F4E-9D4A-4008-8A7B-D071DC1616CB}"/>
              </a:ext>
            </a:extLst>
          </p:cNvPr>
          <p:cNvSpPr>
            <a:spLocks noGrp="1"/>
          </p:cNvSpPr>
          <p:nvPr/>
        </p:nvSpPr>
        <p:spPr>
          <a:xfrm>
            <a:off x="728661" y="6040717"/>
            <a:ext cx="5429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Top-Mentor:innen, Coaching</a:t>
            </a:r>
            <a:r>
              <a:rPr lang="de-DE" sz="1600" b="1" dirty="0">
                <a:solidFill>
                  <a:srgbClr val="32394A"/>
                </a:solidFill>
                <a:latin typeface="Calibri"/>
              </a:rPr>
              <a:t>Career &amp; Leadership Talks und ein steirischer Partnerkreis öffnen Chancen 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stärken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den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nächsten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Schritt.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9BCC5196-7AB1-4CF5-BFF0-491FDBD2DCC9}"/>
              </a:ext>
            </a:extLst>
          </p:cNvPr>
          <p:cNvSpPr>
            <a:spLocks noGrp="1"/>
          </p:cNvSpPr>
          <p:nvPr/>
        </p:nvSpPr>
        <p:spPr>
          <a:xfrm>
            <a:off x="728661" y="7347331"/>
            <a:ext cx="5715000" cy="1358934"/>
          </a:xfrm>
          <a:prstGeom prst="roundRect">
            <a:avLst>
              <a:gd name="adj" fmla="val 12162"/>
            </a:avLst>
          </a:prstGeom>
          <a:solidFill>
            <a:srgbClr val="EDF3F8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Montserrat" panose="00000500000000000000" pitchFamily="2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6F5B6D05-81C0-44DC-A97F-C3DA487FC238}"/>
              </a:ext>
            </a:extLst>
          </p:cNvPr>
          <p:cNvSpPr>
            <a:spLocks noGrp="1"/>
          </p:cNvSpPr>
          <p:nvPr/>
        </p:nvSpPr>
        <p:spPr>
          <a:xfrm>
            <a:off x="857250" y="7462710"/>
            <a:ext cx="5143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WIRKUNG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5E7FAC32-342E-42D5-A68A-8624A79354F9}"/>
              </a:ext>
            </a:extLst>
          </p:cNvPr>
          <p:cNvSpPr>
            <a:spLocks noGrp="1"/>
          </p:cNvSpPr>
          <p:nvPr/>
        </p:nvSpPr>
        <p:spPr>
          <a:xfrm>
            <a:off x="857250" y="7720809"/>
            <a:ext cx="5143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Mehr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Selbstvertrauen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Sichtbarkeit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Verantwortung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Bindung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–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glaubwürdig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im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Unternehmen und in der Region.</a:t>
            </a: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CDD33D6F-D6AE-461A-A86C-BC2B15BE2ED2}"/>
              </a:ext>
            </a:extLst>
          </p:cNvPr>
          <p:cNvSpPr>
            <a:spLocks noGrp="1"/>
          </p:cNvSpPr>
          <p:nvPr/>
        </p:nvSpPr>
        <p:spPr>
          <a:xfrm>
            <a:off x="762000" y="9169163"/>
            <a:ext cx="5715000" cy="1095375"/>
          </a:xfrm>
          <a:prstGeom prst="roundRect">
            <a:avLst>
              <a:gd name="adj" fmla="val 21875"/>
            </a:avLst>
          </a:prstGeom>
          <a:solidFill>
            <a:srgbClr val="FCFAF7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Montserrat" panose="00000500000000000000" pitchFamily="2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B41A6E11-621C-4600-86E7-0A8D6DAD99B1}"/>
              </a:ext>
            </a:extLst>
          </p:cNvPr>
          <p:cNvSpPr>
            <a:spLocks noGrp="1"/>
          </p:cNvSpPr>
          <p:nvPr/>
        </p:nvSpPr>
        <p:spPr>
          <a:xfrm>
            <a:off x="762000" y="9288687"/>
            <a:ext cx="1238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Montserrat"/>
                <a:ea typeface="Montserrat"/>
                <a:cs typeface="Montserrat"/>
              </a:defRPr>
            </a:pPr>
            <a:r>
              <a:rPr sz="1550" b="1" dirty="0">
                <a:solidFill>
                  <a:srgbClr val="2F528F"/>
                </a:solidFill>
                <a:latin typeface="Montserrat"/>
              </a:rPr>
              <a:t>FORMAT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56D01D1A-7AE2-47E5-9A14-9CB9B06A7972}"/>
              </a:ext>
            </a:extLst>
          </p:cNvPr>
          <p:cNvSpPr>
            <a:spLocks noGrp="1"/>
          </p:cNvSpPr>
          <p:nvPr/>
        </p:nvSpPr>
        <p:spPr>
          <a:xfrm>
            <a:off x="1837968" y="9313766"/>
            <a:ext cx="3905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12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Monate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· Frauen-Mentoring</a:t>
            </a:r>
          </a:p>
          <a:p>
            <a:r>
              <a:rPr sz="1600" b="1" dirty="0">
                <a:solidFill>
                  <a:srgbClr val="32394A"/>
                </a:solidFill>
                <a:latin typeface="Calibri"/>
              </a:rPr>
              <a:t>Career &amp; Leadership Talks</a:t>
            </a:r>
          </a:p>
          <a:p>
            <a:r>
              <a:rPr sz="1600" b="1" dirty="0">
                <a:solidFill>
                  <a:srgbClr val="32394A"/>
                </a:solidFill>
                <a:latin typeface="Calibri"/>
              </a:rPr>
              <a:t>Styria Partner Circle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247D578-3497-3756-2D67-F75583F4EB9A}"/>
              </a:ext>
            </a:extLst>
          </p:cNvPr>
          <p:cNvSpPr>
            <a:spLocks noGrp="1"/>
          </p:cNvSpPr>
          <p:nvPr/>
        </p:nvSpPr>
        <p:spPr>
          <a:xfrm>
            <a:off x="649018" y="4205333"/>
            <a:ext cx="5429250" cy="338554"/>
          </a:xfrm>
          <a:prstGeom prst="rect">
            <a:avLst/>
          </a:prstGeom>
          <a:noFill/>
        </p:spPr>
        <p:txBody>
          <a:bodyPr wrap="square"/>
          <a:lstStyle/>
          <a:p>
            <a:pPr>
              <a:buNone/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PASSEND WENN …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AEC7CA65-BC61-CDFC-0E07-45F3F3DB45AC}"/>
              </a:ext>
            </a:extLst>
          </p:cNvPr>
          <p:cNvSpPr>
            <a:spLocks noGrp="1"/>
          </p:cNvSpPr>
          <p:nvPr/>
        </p:nvSpPr>
        <p:spPr>
          <a:xfrm>
            <a:off x="649018" y="4578868"/>
            <a:ext cx="5838825" cy="523220"/>
          </a:xfrm>
          <a:prstGeom prst="rect">
            <a:avLst/>
          </a:prstGeom>
          <a:noFill/>
        </p:spPr>
        <p:txBody>
          <a:bodyPr wrap="square"/>
          <a:lstStyle/>
          <a:p>
            <a:pPr marL="11">
              <a:spcAft>
                <a:spcPts val="9"/>
              </a:spcAft>
              <a:buNone/>
              <a:defRPr sz="1275">
                <a:solidFill>
                  <a:srgbClr val="4D607D"/>
                </a:solidFill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32394A"/>
                </a:solidFill>
                <a:latin typeface="Calibri"/>
              </a:rPr>
              <a:t>Mitarbeiterinnen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Potenzial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zeigen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–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unabhängig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von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ihrer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aktuellen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Position.</a:t>
            </a:r>
          </a:p>
          <a:p>
            <a:r>
              <a:rPr sz="1600" b="1" dirty="0">
                <a:solidFill>
                  <a:srgbClr val="32394A"/>
                </a:solidFill>
                <a:latin typeface="Calibri"/>
              </a:rPr>
              <a:t>Frauen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gezielt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wachsen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sichtbar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werden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Verantwortung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übernehmen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sollen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1334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8B9B1410-268F-4C25-91EE-25424A3F57A1}"/>
              </a:ext>
            </a:extLst>
          </p:cNvPr>
          <p:cNvSpPr>
            <a:spLocks noGrp="1"/>
          </p:cNvSpPr>
          <p:nvPr/>
        </p:nvSpPr>
        <p:spPr>
          <a:xfrm>
            <a:off x="490536" y="703383"/>
            <a:ext cx="6000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2000" b="1" dirty="0">
                <a:solidFill>
                  <a:srgbClr val="F28C28"/>
                </a:solidFill>
                <a:latin typeface="Montserrat"/>
              </a:rPr>
              <a:t>FÜHRUNG ENTWICKELN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4446B79-A31E-4D32-BB8D-F4612D36B5D2}"/>
              </a:ext>
            </a:extLst>
          </p:cNvPr>
          <p:cNvSpPr>
            <a:spLocks noGrp="1"/>
          </p:cNvSpPr>
          <p:nvPr/>
        </p:nvSpPr>
        <p:spPr>
          <a:xfrm>
            <a:off x="6191250" y="11830050"/>
            <a:ext cx="3619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>
              <a:defRPr>
                <a:latin typeface="Calibri"/>
                <a:ea typeface="Calibri"/>
                <a:cs typeface="Calibri"/>
              </a:defRPr>
            </a:pPr>
            <a:r>
              <a:rPr sz="825" b="0">
                <a:solidFill>
                  <a:srgbClr val="4D607D"/>
                </a:solidFill>
                <a:latin typeface="Calibri"/>
                <a:ea typeface="Calibri"/>
                <a:cs typeface="Calibri"/>
              </a:rPr>
              <a:t>07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6A163D19-75E0-472D-9AB2-5CE020FFA394}"/>
              </a:ext>
            </a:extLst>
          </p:cNvPr>
          <p:cNvSpPr>
            <a:spLocks noGrp="1"/>
          </p:cNvSpPr>
          <p:nvPr/>
        </p:nvSpPr>
        <p:spPr>
          <a:xfrm>
            <a:off x="523875" y="1485900"/>
            <a:ext cx="6124575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2175">
                <a:latin typeface="Montserrat"/>
                <a:ea typeface="Montserrat"/>
                <a:cs typeface="Montserrat"/>
              </a:defRPr>
            </a:pPr>
            <a:r>
              <a:rPr sz="2400" b="1" dirty="0">
                <a:solidFill>
                  <a:srgbClr val="002060"/>
                </a:solidFill>
                <a:latin typeface="Montserrat"/>
              </a:rPr>
              <a:t>Leadership Value Based Cross Mentoring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E3DF608-781A-40CB-8438-2078D82730E1}"/>
              </a:ext>
            </a:extLst>
          </p:cNvPr>
          <p:cNvSpPr>
            <a:spLocks noGrp="1"/>
          </p:cNvSpPr>
          <p:nvPr/>
        </p:nvSpPr>
        <p:spPr>
          <a:xfrm>
            <a:off x="533401" y="2527526"/>
            <a:ext cx="6324599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Für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neue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und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zukünftige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Führungskräfte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, die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Führung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lernen,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reflektieren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und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sicher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anwenden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möchten</a:t>
            </a:r>
            <a:r>
              <a:rPr sz="1350" b="1" dirty="0">
                <a:solidFill>
                  <a:srgbClr val="32394A"/>
                </a:solidFill>
                <a:latin typeface="Montserrat"/>
              </a:rPr>
              <a:t>.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7C2E4B9-10A1-42ED-A003-81A97AB089A7}"/>
              </a:ext>
            </a:extLst>
          </p:cNvPr>
          <p:cNvSpPr>
            <a:spLocks noGrp="1"/>
          </p:cNvSpPr>
          <p:nvPr/>
        </p:nvSpPr>
        <p:spPr>
          <a:xfrm>
            <a:off x="523875" y="2524125"/>
            <a:ext cx="54185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buNone/>
              <a:defRPr sz="1875" b="1" i="0">
                <a:solidFill>
                  <a:srgbClr val="E2763D"/>
                </a:solidFill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4298F00-3ECA-42AE-9796-360A615F6272}"/>
              </a:ext>
            </a:extLst>
          </p:cNvPr>
          <p:cNvSpPr>
            <a:spLocks noGrp="1"/>
          </p:cNvSpPr>
          <p:nvPr/>
        </p:nvSpPr>
        <p:spPr>
          <a:xfrm>
            <a:off x="748239" y="3432774"/>
            <a:ext cx="447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AUSGANGSPUNKT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D9010D69-F5EA-4A3C-BF9C-57EC3CE2189A}"/>
              </a:ext>
            </a:extLst>
          </p:cNvPr>
          <p:cNvSpPr>
            <a:spLocks noGrp="1"/>
          </p:cNvSpPr>
          <p:nvPr/>
        </p:nvSpPr>
        <p:spPr>
          <a:xfrm>
            <a:off x="748239" y="3902059"/>
            <a:ext cx="5429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Der Schritt in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Führung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bringt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neue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Fragen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: Rolle,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Haltung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Entscheidungen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Kommunikation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Verantwortung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9FF27562-5E19-4195-B4BA-392C2E6B39C8}"/>
              </a:ext>
            </a:extLst>
          </p:cNvPr>
          <p:cNvSpPr>
            <a:spLocks noGrp="1"/>
          </p:cNvSpPr>
          <p:nvPr/>
        </p:nvSpPr>
        <p:spPr>
          <a:xfrm>
            <a:off x="714375" y="6186487"/>
            <a:ext cx="542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BIC-LÖSUNG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B30B74F5-4451-40B2-BFA0-FC82FB19DCEF}"/>
              </a:ext>
            </a:extLst>
          </p:cNvPr>
          <p:cNvSpPr>
            <a:spLocks noGrp="1"/>
          </p:cNvSpPr>
          <p:nvPr/>
        </p:nvSpPr>
        <p:spPr>
          <a:xfrm>
            <a:off x="714375" y="6352707"/>
            <a:ext cx="5429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Leadership-Workshops,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fünf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Coachings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Cross Mentoring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verbinden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Wissen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mit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Reflexion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realem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Praxistransfer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C1C4FE7F-F751-4C2B-BDD3-4CDC81C01813}"/>
              </a:ext>
            </a:extLst>
          </p:cNvPr>
          <p:cNvSpPr>
            <a:spLocks noGrp="1"/>
          </p:cNvSpPr>
          <p:nvPr/>
        </p:nvSpPr>
        <p:spPr>
          <a:xfrm>
            <a:off x="633411" y="7878746"/>
            <a:ext cx="5715000" cy="1255312"/>
          </a:xfrm>
          <a:prstGeom prst="roundRect">
            <a:avLst>
              <a:gd name="adj" fmla="val 12162"/>
            </a:avLst>
          </a:prstGeom>
          <a:solidFill>
            <a:srgbClr val="EDF3F8"/>
          </a:solidFill>
          <a:ln w="0">
            <a:noFill/>
            <a:prstDash val="solid"/>
          </a:ln>
        </p:spPr>
        <p:txBody>
          <a:bodyPr/>
          <a:lstStyle/>
          <a:p>
            <a:endParaRPr dirty="0">
              <a:latin typeface="Montserrat" panose="00000500000000000000" pitchFamily="2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3F4C3F23-275F-41E7-8859-98AE55CF6879}"/>
              </a:ext>
            </a:extLst>
          </p:cNvPr>
          <p:cNvSpPr>
            <a:spLocks noGrp="1"/>
          </p:cNvSpPr>
          <p:nvPr/>
        </p:nvSpPr>
        <p:spPr>
          <a:xfrm>
            <a:off x="714375" y="7414744"/>
            <a:ext cx="5143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WIRKUNG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404943E4-ECD3-4CA4-900B-C898C250568A}"/>
              </a:ext>
            </a:extLst>
          </p:cNvPr>
          <p:cNvSpPr>
            <a:spLocks noGrp="1"/>
          </p:cNvSpPr>
          <p:nvPr/>
        </p:nvSpPr>
        <p:spPr>
          <a:xfrm>
            <a:off x="762000" y="8127131"/>
            <a:ext cx="5143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Mehr Sicherheit in der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Führungsrolle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klarere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Entscheidungen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wirksame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Führung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im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Unternehmensalltag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0451855D-CDEF-42D9-B6AE-4D7ACCC70807}"/>
              </a:ext>
            </a:extLst>
          </p:cNvPr>
          <p:cNvSpPr>
            <a:spLocks noGrp="1"/>
          </p:cNvSpPr>
          <p:nvPr/>
        </p:nvSpPr>
        <p:spPr>
          <a:xfrm>
            <a:off x="633411" y="9467850"/>
            <a:ext cx="5715000" cy="1095375"/>
          </a:xfrm>
          <a:prstGeom prst="roundRect">
            <a:avLst>
              <a:gd name="adj" fmla="val 21875"/>
            </a:avLst>
          </a:prstGeom>
          <a:solidFill>
            <a:srgbClr val="FCFAF7"/>
          </a:solidFill>
          <a:ln w="0">
            <a:noFill/>
            <a:prstDash val="solid"/>
          </a:ln>
        </p:spPr>
        <p:txBody>
          <a:bodyPr/>
          <a:lstStyle/>
          <a:p>
            <a:endParaRPr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16337E0C-74A5-4849-87DB-96D32952BF63}"/>
              </a:ext>
            </a:extLst>
          </p:cNvPr>
          <p:cNvSpPr>
            <a:spLocks noGrp="1"/>
          </p:cNvSpPr>
          <p:nvPr/>
        </p:nvSpPr>
        <p:spPr>
          <a:xfrm>
            <a:off x="794802" y="9658349"/>
            <a:ext cx="1238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Montserrat"/>
                <a:ea typeface="Montserrat"/>
                <a:cs typeface="Montserrat"/>
              </a:defRPr>
            </a:pPr>
            <a:r>
              <a:rPr sz="1550" b="1" dirty="0">
                <a:solidFill>
                  <a:srgbClr val="2F528F"/>
                </a:solidFill>
                <a:latin typeface="Montserrat"/>
              </a:rPr>
              <a:t>FORMAT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32E71C7D-D961-436A-9887-AB891AB1B78D}"/>
              </a:ext>
            </a:extLst>
          </p:cNvPr>
          <p:cNvSpPr>
            <a:spLocks noGrp="1"/>
          </p:cNvSpPr>
          <p:nvPr/>
        </p:nvSpPr>
        <p:spPr>
          <a:xfrm>
            <a:off x="1829274" y="9658349"/>
            <a:ext cx="3905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2 Semester · 10 ECTS</a:t>
            </a:r>
            <a:endParaRPr sz="1600" b="1" dirty="0">
              <a:solidFill>
                <a:schemeClr val="tx2">
                  <a:lumMod val="90000"/>
                  <a:lumOff val="10000"/>
                </a:schemeClr>
              </a:solidFill>
              <a:latin typeface="Calibri  "/>
              <a:ea typeface="Calibri"/>
              <a:cs typeface="Calibri"/>
            </a:endParaRPr>
          </a:p>
          <a:p>
            <a:r>
              <a:rPr sz="1600" b="1" dirty="0" err="1">
                <a:solidFill>
                  <a:srgbClr val="32394A"/>
                </a:solidFill>
                <a:latin typeface="Calibri"/>
              </a:rPr>
              <a:t>Universitätszertifikat</a:t>
            </a:r>
            <a:endParaRPr sz="1600" b="1" dirty="0">
              <a:solidFill>
                <a:srgbClr val="32394A"/>
              </a:solidFill>
              <a:latin typeface="Calibri"/>
            </a:endParaRPr>
          </a:p>
          <a:p>
            <a:r>
              <a:rPr sz="1600" b="1" dirty="0">
                <a:solidFill>
                  <a:srgbClr val="32394A"/>
                </a:solidFill>
                <a:latin typeface="Calibri"/>
              </a:rPr>
              <a:t>UNI for LIFE | Universität Graz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EF3D657-92FB-490D-6363-FFC93CCB17A0}"/>
              </a:ext>
            </a:extLst>
          </p:cNvPr>
          <p:cNvSpPr>
            <a:spLocks noGrp="1"/>
          </p:cNvSpPr>
          <p:nvPr/>
        </p:nvSpPr>
        <p:spPr>
          <a:xfrm>
            <a:off x="714375" y="4553533"/>
            <a:ext cx="542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buNone/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PASSEND WENN …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4C2A289A-E4DE-B96F-9626-62EBF1ACD4B3}"/>
              </a:ext>
            </a:extLst>
          </p:cNvPr>
          <p:cNvSpPr>
            <a:spLocks noGrp="1"/>
          </p:cNvSpPr>
          <p:nvPr/>
        </p:nvSpPr>
        <p:spPr>
          <a:xfrm>
            <a:off x="633411" y="5002776"/>
            <a:ext cx="5429250" cy="1143000"/>
          </a:xfrm>
          <a:prstGeom prst="rect">
            <a:avLst/>
          </a:prstGeom>
          <a:noFill/>
        </p:spPr>
        <p:txBody>
          <a:bodyPr wrap="square"/>
          <a:lstStyle/>
          <a:p>
            <a:pPr marL="11">
              <a:spcAft>
                <a:spcPts val="9"/>
              </a:spcAft>
              <a:buNone/>
              <a:defRPr sz="1275">
                <a:solidFill>
                  <a:srgbClr val="4D607D"/>
                </a:solidFill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32394A"/>
                </a:solidFill>
                <a:latin typeface="Calibri"/>
              </a:rPr>
              <a:t>Mitarbeiter:innen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neu in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Führung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sind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oder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auf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Führung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vorbereitet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werden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  <a:p>
            <a:r>
              <a:rPr sz="1600" b="1" dirty="0" err="1">
                <a:solidFill>
                  <a:srgbClr val="32394A"/>
                </a:solidFill>
                <a:latin typeface="Calibri"/>
              </a:rPr>
              <a:t>Führungswissen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Haltung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Praxistransfer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gemeinsam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wirken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sollen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3118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41F5D52E-925F-4CC0-B3CC-88C2B55C8539}"/>
              </a:ext>
            </a:extLst>
          </p:cNvPr>
          <p:cNvSpPr>
            <a:spLocks noGrp="1"/>
          </p:cNvSpPr>
          <p:nvPr/>
        </p:nvSpPr>
        <p:spPr>
          <a:xfrm>
            <a:off x="449099" y="988342"/>
            <a:ext cx="6000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2000" b="1" dirty="0">
                <a:solidFill>
                  <a:srgbClr val="F28C28"/>
                </a:solidFill>
                <a:latin typeface="Montserrat"/>
              </a:rPr>
              <a:t>WISSEN BEWAHREN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527CF4E-761D-4B68-99BC-F396457241F9}"/>
              </a:ext>
            </a:extLst>
          </p:cNvPr>
          <p:cNvSpPr>
            <a:spLocks noGrp="1"/>
          </p:cNvSpPr>
          <p:nvPr/>
        </p:nvSpPr>
        <p:spPr>
          <a:xfrm>
            <a:off x="6191250" y="11830050"/>
            <a:ext cx="3619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>
              <a:defRPr>
                <a:latin typeface="Calibri"/>
                <a:ea typeface="Calibri"/>
                <a:cs typeface="Calibri"/>
              </a:defRPr>
            </a:pPr>
            <a:r>
              <a:rPr sz="825" b="0">
                <a:solidFill>
                  <a:srgbClr val="4D607D"/>
                </a:solidFill>
                <a:latin typeface="Calibri"/>
                <a:ea typeface="Calibri"/>
                <a:cs typeface="Calibri"/>
              </a:rPr>
              <a:t>08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7AED19D6-299D-49D0-A860-0AA5906B931C}"/>
              </a:ext>
            </a:extLst>
          </p:cNvPr>
          <p:cNvSpPr>
            <a:spLocks noGrp="1"/>
          </p:cNvSpPr>
          <p:nvPr/>
        </p:nvSpPr>
        <p:spPr>
          <a:xfrm>
            <a:off x="449099" y="1710544"/>
            <a:ext cx="6000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2175">
                <a:latin typeface="Montserrat"/>
                <a:ea typeface="Montserrat"/>
                <a:cs typeface="Montserrat"/>
              </a:defRPr>
            </a:pPr>
            <a:r>
              <a:rPr sz="2400" b="1" dirty="0">
                <a:solidFill>
                  <a:srgbClr val="002060"/>
                </a:solidFill>
                <a:latin typeface="Montserrat"/>
              </a:rPr>
              <a:t>Offboarding Cross Mentoring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24BE9663-B594-4D5A-B367-05CE80EFC8CA}"/>
              </a:ext>
            </a:extLst>
          </p:cNvPr>
          <p:cNvSpPr>
            <a:spLocks noGrp="1"/>
          </p:cNvSpPr>
          <p:nvPr/>
        </p:nvSpPr>
        <p:spPr>
          <a:xfrm>
            <a:off x="449099" y="2763546"/>
            <a:ext cx="621875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Für Unternehmen, die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Erfahrung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sichern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und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Übergaben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strukturiert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begleiten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möchten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.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DB57305-BC50-40DA-9DE4-C200E2024539}"/>
              </a:ext>
            </a:extLst>
          </p:cNvPr>
          <p:cNvSpPr>
            <a:spLocks noGrp="1"/>
          </p:cNvSpPr>
          <p:nvPr/>
        </p:nvSpPr>
        <p:spPr>
          <a:xfrm>
            <a:off x="433120" y="2520169"/>
            <a:ext cx="857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buNone/>
              <a:defRPr sz="1875" b="1" i="0">
                <a:solidFill>
                  <a:srgbClr val="E2763D"/>
                </a:solidFill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DAA8878-F55F-4FD8-BF27-4A4CF015750E}"/>
              </a:ext>
            </a:extLst>
          </p:cNvPr>
          <p:cNvSpPr>
            <a:spLocks noGrp="1"/>
          </p:cNvSpPr>
          <p:nvPr/>
        </p:nvSpPr>
        <p:spPr>
          <a:xfrm>
            <a:off x="762000" y="3914948"/>
            <a:ext cx="447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AUSGANGSPUNKT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C68C58B-4C94-4CC4-9B4B-EEEC792B2AFD}"/>
              </a:ext>
            </a:extLst>
          </p:cNvPr>
          <p:cNvSpPr>
            <a:spLocks noGrp="1"/>
          </p:cNvSpPr>
          <p:nvPr/>
        </p:nvSpPr>
        <p:spPr>
          <a:xfrm>
            <a:off x="797445" y="4458513"/>
            <a:ext cx="5429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Beim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Austritt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Rollenwechsel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oder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Generationenwechsel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kann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wertvolles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Erfahrungswissen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verloren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gehen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BA99DCBD-AAF2-4359-A207-071D904D8768}"/>
              </a:ext>
            </a:extLst>
          </p:cNvPr>
          <p:cNvSpPr>
            <a:spLocks noGrp="1"/>
          </p:cNvSpPr>
          <p:nvPr/>
        </p:nvSpPr>
        <p:spPr>
          <a:xfrm>
            <a:off x="762000" y="6688649"/>
            <a:ext cx="542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BIC-LÖSUNG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D3883EC-EC0E-405C-AC44-0A170EBA6927}"/>
              </a:ext>
            </a:extLst>
          </p:cNvPr>
          <p:cNvSpPr>
            <a:spLocks noGrp="1"/>
          </p:cNvSpPr>
          <p:nvPr/>
        </p:nvSpPr>
        <p:spPr>
          <a:xfrm>
            <a:off x="762000" y="6921535"/>
            <a:ext cx="5429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Strukturierter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Wissenstransfer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, Coaching und externes Mentoring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begleiten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Übergabe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Reflexion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Neustart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E447AD4B-C158-480E-8813-E2DE0CC0F28B}"/>
              </a:ext>
            </a:extLst>
          </p:cNvPr>
          <p:cNvSpPr>
            <a:spLocks noGrp="1"/>
          </p:cNvSpPr>
          <p:nvPr/>
        </p:nvSpPr>
        <p:spPr>
          <a:xfrm>
            <a:off x="700977" y="8168358"/>
            <a:ext cx="5715000" cy="1271038"/>
          </a:xfrm>
          <a:prstGeom prst="roundRect">
            <a:avLst>
              <a:gd name="adj" fmla="val 12162"/>
            </a:avLst>
          </a:prstGeom>
          <a:solidFill>
            <a:srgbClr val="EDF3F8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Montserrat" panose="00000500000000000000" pitchFamily="2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4BC28DCC-AACA-42E0-9347-BBC8369E05E0}"/>
              </a:ext>
            </a:extLst>
          </p:cNvPr>
          <p:cNvSpPr>
            <a:spLocks noGrp="1"/>
          </p:cNvSpPr>
          <p:nvPr/>
        </p:nvSpPr>
        <p:spPr>
          <a:xfrm>
            <a:off x="942975" y="8312985"/>
            <a:ext cx="5143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WIRKUNG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EB0BD53A-3A54-4F98-BA90-C3688FAE89B3}"/>
              </a:ext>
            </a:extLst>
          </p:cNvPr>
          <p:cNvSpPr>
            <a:spLocks noGrp="1"/>
          </p:cNvSpPr>
          <p:nvPr/>
        </p:nvSpPr>
        <p:spPr>
          <a:xfrm>
            <a:off x="966251" y="8516322"/>
            <a:ext cx="5143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Weniger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Wissensverlust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bessere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Übergaben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nachhaltiger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Transfer in die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neue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Rolle.</a:t>
            </a: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9D6E71C1-6B90-4F51-B9FF-EA00C7388A61}"/>
              </a:ext>
            </a:extLst>
          </p:cNvPr>
          <p:cNvSpPr>
            <a:spLocks noGrp="1"/>
          </p:cNvSpPr>
          <p:nvPr/>
        </p:nvSpPr>
        <p:spPr>
          <a:xfrm>
            <a:off x="657225" y="9766998"/>
            <a:ext cx="5715000" cy="1000208"/>
          </a:xfrm>
          <a:prstGeom prst="roundRect">
            <a:avLst>
              <a:gd name="adj" fmla="val 21875"/>
            </a:avLst>
          </a:prstGeom>
          <a:solidFill>
            <a:srgbClr val="FCFAF7"/>
          </a:solidFill>
          <a:ln w="0">
            <a:noFill/>
            <a:prstDash val="solid"/>
          </a:ln>
        </p:spPr>
        <p:txBody>
          <a:bodyPr/>
          <a:lstStyle/>
          <a:p>
            <a:endParaRPr dirty="0">
              <a:latin typeface="Montserrat" panose="00000500000000000000" pitchFamily="2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C2D891D8-7417-4E5F-8360-84537ECBF76C}"/>
              </a:ext>
            </a:extLst>
          </p:cNvPr>
          <p:cNvSpPr>
            <a:spLocks noGrp="1"/>
          </p:cNvSpPr>
          <p:nvPr/>
        </p:nvSpPr>
        <p:spPr>
          <a:xfrm>
            <a:off x="857250" y="10007820"/>
            <a:ext cx="1238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Montserrat"/>
                <a:ea typeface="Montserrat"/>
                <a:cs typeface="Montserrat"/>
              </a:defRPr>
            </a:pPr>
            <a:r>
              <a:rPr sz="1550" b="1" dirty="0">
                <a:solidFill>
                  <a:srgbClr val="2F528F"/>
                </a:solidFill>
                <a:latin typeface="Montserrat"/>
              </a:rPr>
              <a:t>FORMAT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7EA5F6FB-F050-4178-8BD4-36D083DBC338}"/>
              </a:ext>
            </a:extLst>
          </p:cNvPr>
          <p:cNvSpPr>
            <a:spLocks noGrp="1"/>
          </p:cNvSpPr>
          <p:nvPr/>
        </p:nvSpPr>
        <p:spPr>
          <a:xfrm>
            <a:off x="1951435" y="9963096"/>
            <a:ext cx="3905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3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Monate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Transfer</a:t>
            </a:r>
          </a:p>
          <a:p>
            <a:r>
              <a:rPr sz="1600" b="1" dirty="0" err="1">
                <a:solidFill>
                  <a:srgbClr val="32394A"/>
                </a:solidFill>
                <a:latin typeface="Calibri"/>
              </a:rPr>
              <a:t>danach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3–6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Monate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Mentoring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E8AC6D1-5499-6465-69BF-256061A89ACA}"/>
              </a:ext>
            </a:extLst>
          </p:cNvPr>
          <p:cNvSpPr>
            <a:spLocks noGrp="1"/>
          </p:cNvSpPr>
          <p:nvPr/>
        </p:nvSpPr>
        <p:spPr>
          <a:xfrm>
            <a:off x="700977" y="5183694"/>
            <a:ext cx="5429250" cy="338554"/>
          </a:xfrm>
          <a:prstGeom prst="rect">
            <a:avLst/>
          </a:prstGeom>
          <a:noFill/>
        </p:spPr>
        <p:txBody>
          <a:bodyPr wrap="square"/>
          <a:lstStyle/>
          <a:p>
            <a:pPr>
              <a:buNone/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PASSEND WENN …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D55E9CA3-FEC0-55F5-17C4-5AE6513E191B}"/>
              </a:ext>
            </a:extLst>
          </p:cNvPr>
          <p:cNvSpPr>
            <a:spLocks noGrp="1"/>
          </p:cNvSpPr>
          <p:nvPr/>
        </p:nvSpPr>
        <p:spPr>
          <a:xfrm>
            <a:off x="680501" y="5680777"/>
            <a:ext cx="5429250" cy="52322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Aft>
                <a:spcPts val="9"/>
              </a:spcAft>
              <a:buNone/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Wissen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vor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einem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Austritt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gesichert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werden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muss.</a:t>
            </a:r>
          </a:p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Übergaben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Neustart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oder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Rollenwechsel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professionell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begleitet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werden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sollen</a:t>
            </a:r>
            <a:r>
              <a:rPr sz="1600" b="1" dirty="0">
                <a:solidFill>
                  <a:srgbClr val="32394A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3554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B53EE37C-A7DB-4E03-AD03-3BD4592F5DB9}"/>
              </a:ext>
            </a:extLst>
          </p:cNvPr>
          <p:cNvSpPr>
            <a:spLocks noGrp="1"/>
          </p:cNvSpPr>
          <p:nvPr/>
        </p:nvSpPr>
        <p:spPr>
          <a:xfrm>
            <a:off x="475929" y="862012"/>
            <a:ext cx="6000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2000" b="1" dirty="0">
                <a:solidFill>
                  <a:srgbClr val="F28C28"/>
                </a:solidFill>
                <a:latin typeface="Montserrat"/>
              </a:rPr>
              <a:t>SICHTBAR WERDEN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A8BC507-A3F9-4AB2-9594-1A7D145F8FAA}"/>
              </a:ext>
            </a:extLst>
          </p:cNvPr>
          <p:cNvSpPr>
            <a:spLocks noGrp="1"/>
          </p:cNvSpPr>
          <p:nvPr/>
        </p:nvSpPr>
        <p:spPr>
          <a:xfrm>
            <a:off x="6191250" y="11830050"/>
            <a:ext cx="3619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>
              <a:defRPr>
                <a:latin typeface="Calibri"/>
                <a:ea typeface="Calibri"/>
                <a:cs typeface="Calibri"/>
              </a:defRPr>
            </a:pPr>
            <a:r>
              <a:rPr sz="825" b="0">
                <a:solidFill>
                  <a:srgbClr val="4D607D"/>
                </a:solidFill>
                <a:latin typeface="Calibri"/>
                <a:ea typeface="Calibri"/>
                <a:cs typeface="Calibri"/>
              </a:rPr>
              <a:t>09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788BB779-7871-4D11-8F38-9DAC5D4F63FF}"/>
              </a:ext>
            </a:extLst>
          </p:cNvPr>
          <p:cNvSpPr>
            <a:spLocks noGrp="1"/>
          </p:cNvSpPr>
          <p:nvPr/>
        </p:nvSpPr>
        <p:spPr>
          <a:xfrm>
            <a:off x="475929" y="1734232"/>
            <a:ext cx="6000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2175">
                <a:latin typeface="Montserrat"/>
                <a:ea typeface="Montserrat"/>
                <a:cs typeface="Montserrat"/>
              </a:defRPr>
            </a:pPr>
            <a:r>
              <a:rPr sz="2400" b="1" dirty="0">
                <a:solidFill>
                  <a:srgbClr val="002060"/>
                </a:solidFill>
                <a:latin typeface="Montserrat"/>
              </a:rPr>
              <a:t>Connect &amp; Grow Circle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767A1AE-651F-4BA9-9321-F2C938D0F78C}"/>
              </a:ext>
            </a:extLst>
          </p:cNvPr>
          <p:cNvSpPr>
            <a:spLocks noGrp="1"/>
          </p:cNvSpPr>
          <p:nvPr/>
        </p:nvSpPr>
        <p:spPr>
          <a:xfrm>
            <a:off x="475929" y="2701062"/>
            <a:ext cx="6000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Für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einen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kompakten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Entwicklungsimpuls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zu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Positionierung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,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Auftreten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und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Netzwerk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.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65B54ED-5DA4-497C-BEE0-0DE577B7EBF7}"/>
              </a:ext>
            </a:extLst>
          </p:cNvPr>
          <p:cNvSpPr>
            <a:spLocks noGrp="1"/>
          </p:cNvSpPr>
          <p:nvPr/>
        </p:nvSpPr>
        <p:spPr>
          <a:xfrm>
            <a:off x="523875" y="2524125"/>
            <a:ext cx="857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buNone/>
              <a:defRPr sz="1875" b="1" i="0">
                <a:solidFill>
                  <a:srgbClr val="E2763D"/>
                </a:solidFill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6B67A292-608E-4A2D-8DD7-19675C463112}"/>
              </a:ext>
            </a:extLst>
          </p:cNvPr>
          <p:cNvSpPr>
            <a:spLocks noGrp="1"/>
          </p:cNvSpPr>
          <p:nvPr/>
        </p:nvSpPr>
        <p:spPr>
          <a:xfrm>
            <a:off x="571500" y="4004831"/>
            <a:ext cx="447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AUSGANGSPUNKT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CB7013B9-960A-4A74-B6B5-C1F024660734}"/>
              </a:ext>
            </a:extLst>
          </p:cNvPr>
          <p:cNvSpPr>
            <a:spLocks noGrp="1"/>
          </p:cNvSpPr>
          <p:nvPr/>
        </p:nvSpPr>
        <p:spPr>
          <a:xfrm>
            <a:off x="571500" y="4564474"/>
            <a:ext cx="5429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32394A"/>
                </a:solidFill>
                <a:latin typeface="Calibri"/>
              </a:rPr>
              <a:t>Talente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brauchen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manchmal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kein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Jahresprogramm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sondern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einen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klaren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Impuls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für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Profil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Wirkung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Kontakte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7882247A-521E-4967-86DD-9F8ECADD30DA}"/>
              </a:ext>
            </a:extLst>
          </p:cNvPr>
          <p:cNvSpPr>
            <a:spLocks noGrp="1"/>
          </p:cNvSpPr>
          <p:nvPr/>
        </p:nvSpPr>
        <p:spPr>
          <a:xfrm>
            <a:off x="571500" y="6881157"/>
            <a:ext cx="542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BIC-LÖSUNG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ABE44D41-7BB9-4EE6-A166-78241F86CB7C}"/>
              </a:ext>
            </a:extLst>
          </p:cNvPr>
          <p:cNvSpPr>
            <a:spLocks noGrp="1"/>
          </p:cNvSpPr>
          <p:nvPr/>
        </p:nvSpPr>
        <p:spPr>
          <a:xfrm>
            <a:off x="571500" y="7087410"/>
            <a:ext cx="5429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Ein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kompakter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Circle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sowie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Workshops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Coachings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stärken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Marke Ich, Kommunikation, Stil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bewusste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Vernetzung.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2E391247-B32E-445E-AFD2-0FE83CE9D720}"/>
              </a:ext>
            </a:extLst>
          </p:cNvPr>
          <p:cNvSpPr>
            <a:spLocks noGrp="1"/>
          </p:cNvSpPr>
          <p:nvPr/>
        </p:nvSpPr>
        <p:spPr>
          <a:xfrm>
            <a:off x="523875" y="8408570"/>
            <a:ext cx="5715000" cy="1256623"/>
          </a:xfrm>
          <a:prstGeom prst="roundRect">
            <a:avLst>
              <a:gd name="adj" fmla="val 12162"/>
            </a:avLst>
          </a:prstGeom>
          <a:solidFill>
            <a:srgbClr val="EDF3F8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7841E24-13CD-47DA-AC57-BBA15F4460DD}"/>
              </a:ext>
            </a:extLst>
          </p:cNvPr>
          <p:cNvSpPr>
            <a:spLocks noGrp="1"/>
          </p:cNvSpPr>
          <p:nvPr/>
        </p:nvSpPr>
        <p:spPr>
          <a:xfrm>
            <a:off x="619125" y="8601800"/>
            <a:ext cx="5143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WIRKUNG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99F552C2-C182-4FCB-BA65-8181961A7CD7}"/>
              </a:ext>
            </a:extLst>
          </p:cNvPr>
          <p:cNvSpPr>
            <a:spLocks noGrp="1"/>
          </p:cNvSpPr>
          <p:nvPr/>
        </p:nvSpPr>
        <p:spPr>
          <a:xfrm>
            <a:off x="633583" y="8814663"/>
            <a:ext cx="5333358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Mehr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Selbstwirksamkeit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Präsenz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Motivation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stärkere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Beziehungen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im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Arbeitsalltag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37C2F790-B549-4526-89FE-5CEA70F99B2E}"/>
              </a:ext>
            </a:extLst>
          </p:cNvPr>
          <p:cNvSpPr>
            <a:spLocks noGrp="1"/>
          </p:cNvSpPr>
          <p:nvPr/>
        </p:nvSpPr>
        <p:spPr>
          <a:xfrm>
            <a:off x="496975" y="10029142"/>
            <a:ext cx="5715000" cy="1095375"/>
          </a:xfrm>
          <a:prstGeom prst="roundRect">
            <a:avLst>
              <a:gd name="adj" fmla="val 21875"/>
            </a:avLst>
          </a:prstGeom>
          <a:solidFill>
            <a:srgbClr val="FCFAF7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Montserrat" panose="00000500000000000000" pitchFamily="2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4D0705EA-0CB2-4015-A837-636BF1BBDD2C}"/>
              </a:ext>
            </a:extLst>
          </p:cNvPr>
          <p:cNvSpPr>
            <a:spLocks noGrp="1"/>
          </p:cNvSpPr>
          <p:nvPr/>
        </p:nvSpPr>
        <p:spPr>
          <a:xfrm>
            <a:off x="646025" y="10194715"/>
            <a:ext cx="1238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Montserrat"/>
                <a:ea typeface="Montserrat"/>
                <a:cs typeface="Montserrat"/>
              </a:defRPr>
            </a:pPr>
            <a:r>
              <a:rPr sz="1550" b="1" dirty="0">
                <a:solidFill>
                  <a:srgbClr val="2F528F"/>
                </a:solidFill>
                <a:latin typeface="Montserrat"/>
              </a:rPr>
              <a:t>FORMAT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E19E91D0-74E6-4F82-B84D-E3B349F03654}"/>
              </a:ext>
            </a:extLst>
          </p:cNvPr>
          <p:cNvSpPr>
            <a:spLocks noGrp="1"/>
          </p:cNvSpPr>
          <p:nvPr/>
        </p:nvSpPr>
        <p:spPr>
          <a:xfrm>
            <a:off x="1860620" y="10264604"/>
            <a:ext cx="3905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Calibri"/>
                <a:ea typeface="Calibri"/>
                <a:cs typeface="Calibri"/>
              </a:defRPr>
            </a:pPr>
            <a:r>
              <a:rPr sz="1320" b="1" dirty="0">
                <a:solidFill>
                  <a:srgbClr val="32394A"/>
                </a:solidFill>
                <a:latin typeface="Calibri"/>
              </a:rPr>
              <a:t>8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Wochen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· Online-Circle</a:t>
            </a:r>
            <a:endParaRPr sz="1600" b="1" dirty="0">
              <a:solidFill>
                <a:srgbClr val="002060"/>
              </a:solidFill>
              <a:latin typeface="Arial"/>
              <a:ea typeface="Arial"/>
              <a:cs typeface="Arial"/>
            </a:endParaRPr>
          </a:p>
          <a:p>
            <a:r>
              <a:rPr sz="1600" b="1" dirty="0" err="1">
                <a:solidFill>
                  <a:srgbClr val="32394A"/>
                </a:solidFill>
                <a:latin typeface="Calibri"/>
              </a:rPr>
              <a:t>Übungen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·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Reflexion</a:t>
            </a:r>
            <a:endParaRPr sz="1600" b="1" dirty="0">
              <a:solidFill>
                <a:srgbClr val="32394A"/>
              </a:solidFill>
              <a:latin typeface="Calibri"/>
            </a:endParaRPr>
          </a:p>
          <a:p>
            <a:r>
              <a:rPr sz="1600" b="1" dirty="0" err="1">
                <a:solidFill>
                  <a:srgbClr val="32394A"/>
                </a:solidFill>
                <a:latin typeface="Calibri"/>
              </a:rPr>
              <a:t>konkrete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Umsetzung</a:t>
            </a:r>
            <a:endParaRPr sz="1600" b="1" dirty="0">
              <a:solidFill>
                <a:srgbClr val="32394A"/>
              </a:solidFill>
              <a:latin typeface="Calibri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15C2236-92B2-F022-9D75-4C546ED25BC2}"/>
              </a:ext>
            </a:extLst>
          </p:cNvPr>
          <p:cNvSpPr>
            <a:spLocks noGrp="1"/>
          </p:cNvSpPr>
          <p:nvPr/>
        </p:nvSpPr>
        <p:spPr>
          <a:xfrm>
            <a:off x="475929" y="5358196"/>
            <a:ext cx="5429250" cy="338554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buNone/>
              <a:defRPr sz="1275" b="1" i="0">
                <a:solidFill>
                  <a:srgbClr val="E2763D"/>
                </a:solidFill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PASSEND WENN …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B8D7AE6D-69E9-E610-3A68-08F8380A354A}"/>
              </a:ext>
            </a:extLst>
          </p:cNvPr>
          <p:cNvSpPr>
            <a:spLocks noGrp="1"/>
          </p:cNvSpPr>
          <p:nvPr/>
        </p:nvSpPr>
        <p:spPr>
          <a:xfrm>
            <a:off x="494044" y="5770050"/>
            <a:ext cx="5429250" cy="523220"/>
          </a:xfrm>
          <a:prstGeom prst="rect">
            <a:avLst/>
          </a:prstGeom>
          <a:noFill/>
        </p:spPr>
        <p:txBody>
          <a:bodyPr wrap="square"/>
          <a:lstStyle/>
          <a:p>
            <a:pPr marL="11">
              <a:spcAft>
                <a:spcPts val="9"/>
              </a:spcAft>
              <a:buNone/>
              <a:defRPr sz="1275">
                <a:solidFill>
                  <a:srgbClr val="4D607D"/>
                </a:solidFill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32394A"/>
                </a:solidFill>
                <a:latin typeface="Calibri"/>
              </a:rPr>
              <a:t>ein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fokussierter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Entwicklungsimpuls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gefragt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ist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  <a:p>
            <a:r>
              <a:rPr sz="1600" b="1" dirty="0" err="1">
                <a:solidFill>
                  <a:srgbClr val="32394A"/>
                </a:solidFill>
                <a:latin typeface="Calibri"/>
              </a:rPr>
              <a:t>Auftreten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Marke Ich,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Netzwerk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Sichtbarkeit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gestärkt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werden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sollen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067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A6416821-56E2-4AC1-889C-C2F6845B4B0D}"/>
              </a:ext>
            </a:extLst>
          </p:cNvPr>
          <p:cNvSpPr>
            <a:spLocks noGrp="1"/>
          </p:cNvSpPr>
          <p:nvPr/>
        </p:nvSpPr>
        <p:spPr>
          <a:xfrm>
            <a:off x="428625" y="431382"/>
            <a:ext cx="6000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2000" b="1" dirty="0">
                <a:solidFill>
                  <a:srgbClr val="F28C28"/>
                </a:solidFill>
                <a:latin typeface="Montserrat"/>
              </a:rPr>
              <a:t>ERFAHRUNG WEITERGEBEN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365C2F3-CA0A-4BDC-B5DC-D49BC971F046}"/>
              </a:ext>
            </a:extLst>
          </p:cNvPr>
          <p:cNvSpPr>
            <a:spLocks noGrp="1"/>
          </p:cNvSpPr>
          <p:nvPr/>
        </p:nvSpPr>
        <p:spPr>
          <a:xfrm>
            <a:off x="6191250" y="11830050"/>
            <a:ext cx="3619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>
              <a:defRPr>
                <a:latin typeface="Calibri"/>
                <a:ea typeface="Calibri"/>
                <a:cs typeface="Calibri"/>
              </a:defRPr>
            </a:pPr>
            <a:r>
              <a:rPr sz="825" b="0">
                <a:solidFill>
                  <a:srgbClr val="4D607D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992C3C90-DB4A-48C7-A3B7-39F17A78F423}"/>
              </a:ext>
            </a:extLst>
          </p:cNvPr>
          <p:cNvSpPr>
            <a:spLocks noGrp="1"/>
          </p:cNvSpPr>
          <p:nvPr/>
        </p:nvSpPr>
        <p:spPr>
          <a:xfrm>
            <a:off x="428625" y="809625"/>
            <a:ext cx="6000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2175">
                <a:latin typeface="Montserrat"/>
                <a:ea typeface="Montserrat"/>
                <a:cs typeface="Montserrat"/>
              </a:defRPr>
            </a:pPr>
            <a:r>
              <a:rPr sz="2400" b="1" dirty="0">
                <a:solidFill>
                  <a:srgbClr val="002060"/>
                </a:solidFill>
                <a:latin typeface="Montserrat"/>
              </a:rPr>
              <a:t>Mentoring &amp; </a:t>
            </a:r>
            <a:r>
              <a:rPr sz="2400" b="1" dirty="0" err="1">
                <a:solidFill>
                  <a:srgbClr val="002060"/>
                </a:solidFill>
                <a:latin typeface="Montserrat"/>
              </a:rPr>
              <a:t>Wirtschaftscoaching</a:t>
            </a:r>
            <a:endParaRPr sz="2400" b="1" dirty="0">
              <a:solidFill>
                <a:srgbClr val="002060"/>
              </a:solidFill>
              <a:latin typeface="Montserrat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2AA11023-0168-4A3B-A963-78F3921C17F8}"/>
              </a:ext>
            </a:extLst>
          </p:cNvPr>
          <p:cNvSpPr>
            <a:spLocks noGrp="1"/>
          </p:cNvSpPr>
          <p:nvPr/>
        </p:nvSpPr>
        <p:spPr>
          <a:xfrm>
            <a:off x="428625" y="1666875"/>
            <a:ext cx="6000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Für Menschen, die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andere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professionell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begleiten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und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Entwicklung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fundiert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ermöglichen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möchten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.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CDF05AB-B93D-4025-BE48-BE750A43BE5B}"/>
              </a:ext>
            </a:extLst>
          </p:cNvPr>
          <p:cNvSpPr>
            <a:spLocks noGrp="1"/>
          </p:cNvSpPr>
          <p:nvPr/>
        </p:nvSpPr>
        <p:spPr>
          <a:xfrm>
            <a:off x="523875" y="2524125"/>
            <a:ext cx="857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buNone/>
              <a:defRPr sz="1875" b="1" i="0">
                <a:solidFill>
                  <a:srgbClr val="E2763D"/>
                </a:solidFill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11AB100-1934-426C-BD07-58E41863331D}"/>
              </a:ext>
            </a:extLst>
          </p:cNvPr>
          <p:cNvSpPr>
            <a:spLocks noGrp="1"/>
          </p:cNvSpPr>
          <p:nvPr/>
        </p:nvSpPr>
        <p:spPr>
          <a:xfrm>
            <a:off x="757612" y="2903918"/>
            <a:ext cx="447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AUSGANGSPUNKT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C471E40C-028F-4CE9-9218-E4AD6B2AA07D}"/>
              </a:ext>
            </a:extLst>
          </p:cNvPr>
          <p:cNvSpPr>
            <a:spLocks noGrp="1"/>
          </p:cNvSpPr>
          <p:nvPr/>
        </p:nvSpPr>
        <p:spPr>
          <a:xfrm>
            <a:off x="714375" y="3510930"/>
            <a:ext cx="5429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Interne und externe Mentor:innen, Coaches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Wissensträger:innen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brauchen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Klarheit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über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Rolle,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Haltung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Gesprächsführung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8F81D48B-1661-4361-8C70-2752D4C3D44C}"/>
              </a:ext>
            </a:extLst>
          </p:cNvPr>
          <p:cNvSpPr>
            <a:spLocks noGrp="1"/>
          </p:cNvSpPr>
          <p:nvPr/>
        </p:nvSpPr>
        <p:spPr>
          <a:xfrm>
            <a:off x="762000" y="6090487"/>
            <a:ext cx="542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BIC-LÖSUNG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286791FD-74D9-45A0-8D30-31EDEB338BDA}"/>
              </a:ext>
            </a:extLst>
          </p:cNvPr>
          <p:cNvSpPr>
            <a:spLocks noGrp="1"/>
          </p:cNvSpPr>
          <p:nvPr/>
        </p:nvSpPr>
        <p:spPr>
          <a:xfrm>
            <a:off x="762000" y="6236493"/>
            <a:ext cx="5429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32394A"/>
                </a:solidFill>
                <a:latin typeface="Calibri"/>
              </a:rPr>
              <a:t>Zertifizierte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Ausbildung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mit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Gesprächsführung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Coachingtools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Rollenklärung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Praxis-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Mentorenschaft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D2C1CAB3-CEFE-4FA1-8107-29FA470EE502}"/>
              </a:ext>
            </a:extLst>
          </p:cNvPr>
          <p:cNvSpPr>
            <a:spLocks noGrp="1"/>
          </p:cNvSpPr>
          <p:nvPr/>
        </p:nvSpPr>
        <p:spPr>
          <a:xfrm>
            <a:off x="571500" y="7655100"/>
            <a:ext cx="5715000" cy="1433005"/>
          </a:xfrm>
          <a:prstGeom prst="roundRect">
            <a:avLst>
              <a:gd name="adj" fmla="val 12162"/>
            </a:avLst>
          </a:prstGeom>
          <a:solidFill>
            <a:srgbClr val="EDF3F8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2BE1B12D-FD62-4CD1-AF05-8C86A6F3D280}"/>
              </a:ext>
            </a:extLst>
          </p:cNvPr>
          <p:cNvSpPr>
            <a:spLocks noGrp="1"/>
          </p:cNvSpPr>
          <p:nvPr/>
        </p:nvSpPr>
        <p:spPr>
          <a:xfrm>
            <a:off x="757612" y="7750134"/>
            <a:ext cx="5143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550" b="1" dirty="0">
                <a:solidFill>
                  <a:srgbClr val="2F528F"/>
                </a:solidFill>
                <a:latin typeface="Montserrat"/>
              </a:rPr>
              <a:t>WIRKUNG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3D7BF78D-E779-4BA3-BD29-050A010A0F16}"/>
              </a:ext>
            </a:extLst>
          </p:cNvPr>
          <p:cNvSpPr>
            <a:spLocks noGrp="1"/>
          </p:cNvSpPr>
          <p:nvPr/>
        </p:nvSpPr>
        <p:spPr>
          <a:xfrm>
            <a:off x="757612" y="8000999"/>
            <a:ext cx="5143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32394A"/>
                </a:solidFill>
                <a:latin typeface="Calibri"/>
              </a:rPr>
              <a:t>Professionellere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Mentor:innen und Coaches, </a:t>
            </a:r>
            <a:endParaRPr lang="de-DE" sz="1600" b="1" dirty="0">
              <a:solidFill>
                <a:srgbClr val="32394A"/>
              </a:solidFill>
              <a:latin typeface="Calibri"/>
            </a:endParaRPr>
          </a:p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32394A"/>
                </a:solidFill>
                <a:latin typeface="Calibri"/>
              </a:rPr>
              <a:t>stärkere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Lernkultur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sichere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Entwicklungsbegleitung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49B91EAD-818E-46D9-9562-FB24C08D8B75}"/>
              </a:ext>
            </a:extLst>
          </p:cNvPr>
          <p:cNvSpPr>
            <a:spLocks noGrp="1"/>
          </p:cNvSpPr>
          <p:nvPr/>
        </p:nvSpPr>
        <p:spPr>
          <a:xfrm>
            <a:off x="523875" y="9642617"/>
            <a:ext cx="5715000" cy="1095375"/>
          </a:xfrm>
          <a:prstGeom prst="roundRect">
            <a:avLst>
              <a:gd name="adj" fmla="val 21875"/>
            </a:avLst>
          </a:prstGeom>
          <a:solidFill>
            <a:srgbClr val="FCFAF7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48180D88-2363-4621-9843-4630740E15CB}"/>
              </a:ext>
            </a:extLst>
          </p:cNvPr>
          <p:cNvSpPr>
            <a:spLocks noGrp="1"/>
          </p:cNvSpPr>
          <p:nvPr/>
        </p:nvSpPr>
        <p:spPr>
          <a:xfrm>
            <a:off x="762000" y="9966918"/>
            <a:ext cx="1238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Montserrat"/>
                <a:ea typeface="Montserrat"/>
                <a:cs typeface="Montserrat"/>
              </a:defRPr>
            </a:pPr>
            <a:r>
              <a:rPr sz="1550" b="1" dirty="0">
                <a:solidFill>
                  <a:srgbClr val="2F528F"/>
                </a:solidFill>
                <a:latin typeface="Montserrat"/>
              </a:rPr>
              <a:t>FORMAT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F6A7F711-3BF5-4A02-BBB6-91DFBE5BC3A6}"/>
              </a:ext>
            </a:extLst>
          </p:cNvPr>
          <p:cNvSpPr>
            <a:spLocks noGrp="1"/>
          </p:cNvSpPr>
          <p:nvPr/>
        </p:nvSpPr>
        <p:spPr>
          <a:xfrm>
            <a:off x="1905427" y="9810750"/>
            <a:ext cx="3905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1 Semester · bis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zu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9 ECTS</a:t>
            </a:r>
            <a:endParaRPr sz="1600" b="1" dirty="0">
              <a:solidFill>
                <a:srgbClr val="263F67"/>
              </a:solidFill>
              <a:latin typeface="Calibri  "/>
              <a:ea typeface="Arial"/>
              <a:cs typeface="Arial"/>
            </a:endParaRPr>
          </a:p>
          <a:p>
            <a:r>
              <a:rPr sz="1600" b="1" dirty="0" err="1">
                <a:solidFill>
                  <a:srgbClr val="32394A"/>
                </a:solidFill>
                <a:latin typeface="Calibri"/>
              </a:rPr>
              <a:t>Zertifikat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mit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UNI for LIFE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926FB32-650F-4B05-6327-FA039CBFA665}"/>
              </a:ext>
            </a:extLst>
          </p:cNvPr>
          <p:cNvSpPr>
            <a:spLocks noGrp="1"/>
          </p:cNvSpPr>
          <p:nvPr/>
        </p:nvSpPr>
        <p:spPr>
          <a:xfrm>
            <a:off x="666750" y="4533148"/>
            <a:ext cx="5429250" cy="338554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buNone/>
              <a:defRPr sz="1275" b="1" i="0">
                <a:solidFill>
                  <a:srgbClr val="E2763D"/>
                </a:solidFill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PASSEND WENN …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C4C25720-3D04-9657-D6DB-5F9C2EAFAFAA}"/>
              </a:ext>
            </a:extLst>
          </p:cNvPr>
          <p:cNvSpPr>
            <a:spLocks noGrp="1"/>
          </p:cNvSpPr>
          <p:nvPr/>
        </p:nvSpPr>
        <p:spPr>
          <a:xfrm>
            <a:off x="666750" y="4923897"/>
            <a:ext cx="5429250" cy="738664"/>
          </a:xfrm>
          <a:prstGeom prst="rect">
            <a:avLst/>
          </a:prstGeom>
          <a:noFill/>
        </p:spPr>
        <p:txBody>
          <a:bodyPr wrap="square"/>
          <a:lstStyle/>
          <a:p>
            <a:pPr marL="11">
              <a:spcAft>
                <a:spcPts val="9"/>
              </a:spcAft>
              <a:buNone/>
              <a:defRPr sz="1275">
                <a:solidFill>
                  <a:srgbClr val="4D607D"/>
                </a:solidFill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32394A"/>
                </a:solidFill>
                <a:latin typeface="Calibri"/>
              </a:rPr>
              <a:t>Wissensträger:innen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Menschen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fundiert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begleiten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möchten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  <a:p>
            <a:r>
              <a:rPr sz="1600" b="1" dirty="0">
                <a:solidFill>
                  <a:srgbClr val="32394A"/>
                </a:solidFill>
                <a:latin typeface="Calibri"/>
              </a:rPr>
              <a:t>Mentoring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professionell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eingesetzt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werden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soll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  <a:p>
            <a:r>
              <a:rPr sz="1600" b="1" dirty="0">
                <a:solidFill>
                  <a:srgbClr val="32394A"/>
                </a:solidFill>
                <a:latin typeface="Calibri"/>
              </a:rPr>
              <a:t>Coaching-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Reflexionskompetenz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wachsen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soll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159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1B5F6074-7CFF-4316-8906-7D3A46C81F1E}"/>
              </a:ext>
            </a:extLst>
          </p:cNvPr>
          <p:cNvSpPr>
            <a:spLocks noGrp="1"/>
          </p:cNvSpPr>
          <p:nvPr/>
        </p:nvSpPr>
        <p:spPr>
          <a:xfrm>
            <a:off x="476250" y="591829"/>
            <a:ext cx="6000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2000" b="1" dirty="0">
                <a:solidFill>
                  <a:srgbClr val="F28C28"/>
                </a:solidFill>
                <a:latin typeface="Montserrat"/>
              </a:rPr>
              <a:t>FÜHRUNG VERTIEFEN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1D83B38-ED55-4E8F-B824-F684491D93A5}"/>
              </a:ext>
            </a:extLst>
          </p:cNvPr>
          <p:cNvSpPr>
            <a:spLocks noGrp="1"/>
          </p:cNvSpPr>
          <p:nvPr/>
        </p:nvSpPr>
        <p:spPr>
          <a:xfrm>
            <a:off x="6191250" y="11830050"/>
            <a:ext cx="3619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>
              <a:defRPr>
                <a:latin typeface="Calibri"/>
                <a:ea typeface="Calibri"/>
                <a:cs typeface="Calibri"/>
              </a:defRPr>
            </a:pPr>
            <a:r>
              <a:rPr sz="825" b="0">
                <a:solidFill>
                  <a:srgbClr val="4D607D"/>
                </a:solidFill>
                <a:latin typeface="Calibri"/>
                <a:ea typeface="Calibri"/>
                <a:cs typeface="Calibri"/>
              </a:rPr>
              <a:t>11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3F1E52CC-DB8C-41C4-BCC9-C1F7BFB449B9}"/>
              </a:ext>
            </a:extLst>
          </p:cNvPr>
          <p:cNvSpPr>
            <a:spLocks noGrp="1"/>
          </p:cNvSpPr>
          <p:nvPr/>
        </p:nvSpPr>
        <p:spPr>
          <a:xfrm>
            <a:off x="428625" y="1000972"/>
            <a:ext cx="6000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2175">
                <a:latin typeface="Montserrat"/>
                <a:ea typeface="Montserrat"/>
                <a:cs typeface="Montserrat"/>
              </a:defRPr>
            </a:pPr>
            <a:r>
              <a:rPr sz="2400" b="1" dirty="0">
                <a:solidFill>
                  <a:srgbClr val="002060"/>
                </a:solidFill>
                <a:latin typeface="Montserrat"/>
              </a:rPr>
              <a:t>Leadership Transfer Cross Mentoring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1C83E6A-5312-406A-A4B2-BB02496DCCB6}"/>
              </a:ext>
            </a:extLst>
          </p:cNvPr>
          <p:cNvSpPr>
            <a:spLocks noGrp="1"/>
          </p:cNvSpPr>
          <p:nvPr/>
        </p:nvSpPr>
        <p:spPr>
          <a:xfrm>
            <a:off x="428625" y="1827609"/>
            <a:ext cx="6000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Für Unternehmen, die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Führungsausbildungen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nachhaltig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in den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Alltag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übertragen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möchten</a:t>
            </a:r>
            <a:r>
              <a:rPr sz="1600" b="1" dirty="0">
                <a:solidFill>
                  <a:srgbClr val="002060"/>
                </a:solidFill>
                <a:latin typeface="Montserrat"/>
                <a:ea typeface="Calibri"/>
                <a:cs typeface="Calibri"/>
              </a:rPr>
              <a:t>.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596CDDD-7221-46AD-9220-D69797D42FD2}"/>
              </a:ext>
            </a:extLst>
          </p:cNvPr>
          <p:cNvSpPr>
            <a:spLocks noGrp="1"/>
          </p:cNvSpPr>
          <p:nvPr/>
        </p:nvSpPr>
        <p:spPr>
          <a:xfrm>
            <a:off x="428625" y="2521744"/>
            <a:ext cx="857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buNone/>
              <a:defRPr sz="1875" b="1" i="0">
                <a:solidFill>
                  <a:srgbClr val="E2763D"/>
                </a:solidFill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0668114-F7B5-4F07-862D-B4F144092CC7}"/>
              </a:ext>
            </a:extLst>
          </p:cNvPr>
          <p:cNvSpPr>
            <a:spLocks noGrp="1"/>
          </p:cNvSpPr>
          <p:nvPr/>
        </p:nvSpPr>
        <p:spPr>
          <a:xfrm>
            <a:off x="815725" y="2953517"/>
            <a:ext cx="447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AUSGANGSPUNKT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D53424B4-92B0-49B3-956A-53C7A5B665A6}"/>
              </a:ext>
            </a:extLst>
          </p:cNvPr>
          <p:cNvSpPr>
            <a:spLocks noGrp="1"/>
          </p:cNvSpPr>
          <p:nvPr/>
        </p:nvSpPr>
        <p:spPr>
          <a:xfrm>
            <a:off x="815725" y="3469482"/>
            <a:ext cx="5429250" cy="65008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Interne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Führungsausbildungen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wirken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erst,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wenn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Gelerntes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im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Alltag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angewendet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reflektiert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verankert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wird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894F9DB3-84D8-4F22-99E0-7DC347FB680B}"/>
              </a:ext>
            </a:extLst>
          </p:cNvPr>
          <p:cNvSpPr>
            <a:spLocks noGrp="1"/>
          </p:cNvSpPr>
          <p:nvPr/>
        </p:nvSpPr>
        <p:spPr>
          <a:xfrm>
            <a:off x="762000" y="5829818"/>
            <a:ext cx="542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BIC-LÖSUNG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E9205EC8-A46A-49A5-BE67-2D8C21AD381B}"/>
              </a:ext>
            </a:extLst>
          </p:cNvPr>
          <p:cNvSpPr>
            <a:spLocks noGrp="1"/>
          </p:cNvSpPr>
          <p:nvPr/>
        </p:nvSpPr>
        <p:spPr>
          <a:xfrm>
            <a:off x="762000" y="5948034"/>
            <a:ext cx="5429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Externe Mentor:innen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begleiten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reale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Führungssituationen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–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vertraulich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praxisnah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unabhängig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5C60C5A7-CCC4-4A5B-8B9C-89D821BB6E52}"/>
              </a:ext>
            </a:extLst>
          </p:cNvPr>
          <p:cNvSpPr>
            <a:spLocks noGrp="1"/>
          </p:cNvSpPr>
          <p:nvPr/>
        </p:nvSpPr>
        <p:spPr>
          <a:xfrm>
            <a:off x="672850" y="7454421"/>
            <a:ext cx="5715000" cy="1408769"/>
          </a:xfrm>
          <a:prstGeom prst="roundRect">
            <a:avLst>
              <a:gd name="adj" fmla="val 12162"/>
            </a:avLst>
          </a:prstGeom>
          <a:solidFill>
            <a:srgbClr val="EDF3F8"/>
          </a:solidFill>
          <a:ln w="0">
            <a:noFill/>
            <a:prstDash val="solid"/>
          </a:ln>
        </p:spPr>
        <p:txBody>
          <a:bodyPr/>
          <a:lstStyle/>
          <a:p>
            <a:endParaRPr sz="140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707C04F7-92C3-45D2-B2D0-733372DBB97F}"/>
              </a:ext>
            </a:extLst>
          </p:cNvPr>
          <p:cNvSpPr>
            <a:spLocks noGrp="1"/>
          </p:cNvSpPr>
          <p:nvPr/>
        </p:nvSpPr>
        <p:spPr>
          <a:xfrm>
            <a:off x="815725" y="7524690"/>
            <a:ext cx="5143500" cy="47860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75"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WIRKUNG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95433038-DDFC-48DB-8AA9-9CC46778B647}"/>
              </a:ext>
            </a:extLst>
          </p:cNvPr>
          <p:cNvSpPr>
            <a:spLocks noGrp="1"/>
          </p:cNvSpPr>
          <p:nvPr/>
        </p:nvSpPr>
        <p:spPr>
          <a:xfrm>
            <a:off x="815725" y="7861288"/>
            <a:ext cx="5556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32394A"/>
                </a:solidFill>
                <a:latin typeface="Calibri"/>
              </a:rPr>
              <a:t>Nachhaltiger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Lerntransfer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bessere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Entscheidungen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und </a:t>
            </a:r>
            <a:endParaRPr lang="de-DE" sz="1600" b="1" dirty="0">
              <a:solidFill>
                <a:srgbClr val="32394A"/>
              </a:solidFill>
              <a:latin typeface="Calibri"/>
            </a:endParaRPr>
          </a:p>
          <a:p>
            <a:pPr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32394A"/>
                </a:solidFill>
                <a:latin typeface="Calibri"/>
              </a:rPr>
              <a:t>mehr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Sicherheit in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neuen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Führungsrollen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  <a:endParaRPr lang="de-DE" sz="1600" b="1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2CD09C03-EECC-43C2-AD64-3CBB40CD58F8}"/>
              </a:ext>
            </a:extLst>
          </p:cNvPr>
          <p:cNvSpPr>
            <a:spLocks noGrp="1"/>
          </p:cNvSpPr>
          <p:nvPr/>
        </p:nvSpPr>
        <p:spPr>
          <a:xfrm>
            <a:off x="619125" y="9375841"/>
            <a:ext cx="5715000" cy="1095375"/>
          </a:xfrm>
          <a:prstGeom prst="roundRect">
            <a:avLst>
              <a:gd name="adj" fmla="val 21875"/>
            </a:avLst>
          </a:prstGeom>
          <a:solidFill>
            <a:srgbClr val="FCFAF7"/>
          </a:solidFill>
          <a:ln w="0">
            <a:noFill/>
            <a:prstDash val="solid"/>
          </a:ln>
        </p:spPr>
        <p:txBody>
          <a:bodyPr/>
          <a:lstStyle/>
          <a:p>
            <a:pPr>
              <a:defRPr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263F67"/>
                </a:solidFill>
                <a:latin typeface="Montserrat" panose="00000500000000000000" pitchFamily="2" charset="0"/>
                <a:ea typeface="Calibri"/>
                <a:cs typeface="Calibri"/>
              </a:rPr>
              <a:t>             </a:t>
            </a:r>
            <a:r>
              <a:rPr sz="1400" b="1" dirty="0">
                <a:solidFill>
                  <a:srgbClr val="263F67"/>
                </a:solidFill>
                <a:latin typeface="Montserrat" panose="00000500000000000000" pitchFamily="2" charset="0"/>
                <a:ea typeface="Calibri"/>
                <a:cs typeface="Calibri"/>
              </a:rPr>
              <a:t>   </a:t>
            </a:r>
            <a:r>
              <a:rPr lang="de-DE" sz="1400" b="1" dirty="0">
                <a:solidFill>
                  <a:srgbClr val="263F67"/>
                </a:solidFill>
                <a:latin typeface="Montserrat" panose="00000500000000000000" pitchFamily="2" charset="0"/>
                <a:ea typeface="Calibri"/>
                <a:cs typeface="Calibri"/>
              </a:rPr>
              <a:t>     </a:t>
            </a:r>
            <a:endParaRPr sz="1400"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09C91E1C-C710-49ED-B4A5-2CF74E09D7E6}"/>
              </a:ext>
            </a:extLst>
          </p:cNvPr>
          <p:cNvSpPr>
            <a:spLocks noGrp="1"/>
          </p:cNvSpPr>
          <p:nvPr/>
        </p:nvSpPr>
        <p:spPr>
          <a:xfrm>
            <a:off x="855538" y="9529222"/>
            <a:ext cx="1238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Montserrat"/>
                <a:ea typeface="Montserrat"/>
                <a:cs typeface="Montserrat"/>
              </a:defRPr>
            </a:pPr>
            <a:r>
              <a:rPr sz="1550" b="1" dirty="0">
                <a:solidFill>
                  <a:srgbClr val="2F528F"/>
                </a:solidFill>
                <a:latin typeface="Montserrat"/>
              </a:rPr>
              <a:t>FORMAT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A333C975-014B-404C-A9DD-DA156E8CD804}"/>
              </a:ext>
            </a:extLst>
          </p:cNvPr>
          <p:cNvSpPr>
            <a:spLocks noGrp="1"/>
          </p:cNvSpPr>
          <p:nvPr/>
        </p:nvSpPr>
        <p:spPr>
          <a:xfrm>
            <a:off x="1941388" y="9591669"/>
            <a:ext cx="3905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>
              <a:defRPr sz="120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32394A"/>
                </a:solidFill>
                <a:latin typeface="Calibri"/>
              </a:rPr>
              <a:t>3–6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Monate</a:t>
            </a:r>
            <a:endParaRPr sz="1600" b="1" dirty="0">
              <a:solidFill>
                <a:srgbClr val="263F67"/>
              </a:solidFill>
              <a:latin typeface="Arial"/>
              <a:ea typeface="Arial"/>
              <a:cs typeface="Arial"/>
            </a:endParaRPr>
          </a:p>
          <a:p>
            <a:r>
              <a:rPr sz="1600" b="1" dirty="0">
                <a:solidFill>
                  <a:srgbClr val="32394A"/>
                </a:solidFill>
                <a:latin typeface="Calibri"/>
              </a:rPr>
              <a:t>externe Mentor:innen</a:t>
            </a:r>
          </a:p>
          <a:p>
            <a:r>
              <a:rPr sz="1600" b="1" dirty="0" err="1">
                <a:solidFill>
                  <a:srgbClr val="32394A"/>
                </a:solidFill>
                <a:latin typeface="Calibri"/>
              </a:rPr>
              <a:t>individuell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integrierbar</a:t>
            </a:r>
            <a:endParaRPr sz="1600" b="1" dirty="0">
              <a:solidFill>
                <a:srgbClr val="32394A"/>
              </a:solidFill>
              <a:latin typeface="Calibri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449FFE0-4AC9-05F1-64B7-8BF73671E78F}"/>
              </a:ext>
            </a:extLst>
          </p:cNvPr>
          <p:cNvSpPr>
            <a:spLocks noGrp="1"/>
          </p:cNvSpPr>
          <p:nvPr/>
        </p:nvSpPr>
        <p:spPr>
          <a:xfrm>
            <a:off x="714375" y="4250646"/>
            <a:ext cx="5429250" cy="338554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buNone/>
              <a:defRPr sz="1275" b="1" i="0">
                <a:solidFill>
                  <a:srgbClr val="E2763D"/>
                </a:solidFill>
                <a:latin typeface="Montserrat"/>
                <a:ea typeface="Montserrat"/>
                <a:cs typeface="Montserrat"/>
              </a:defRPr>
            </a:pPr>
            <a:r>
              <a:rPr sz="1600" b="1" dirty="0">
                <a:solidFill>
                  <a:srgbClr val="F28C28"/>
                </a:solidFill>
                <a:latin typeface="Montserrat"/>
              </a:rPr>
              <a:t>PASSEND WENN …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866D327F-BEC4-4118-B348-D89A4AAE4E2B}"/>
              </a:ext>
            </a:extLst>
          </p:cNvPr>
          <p:cNvSpPr>
            <a:spLocks noGrp="1"/>
          </p:cNvSpPr>
          <p:nvPr/>
        </p:nvSpPr>
        <p:spPr>
          <a:xfrm>
            <a:off x="704850" y="4713667"/>
            <a:ext cx="5619750" cy="523220"/>
          </a:xfrm>
          <a:prstGeom prst="rect">
            <a:avLst/>
          </a:prstGeom>
          <a:noFill/>
        </p:spPr>
        <p:txBody>
          <a:bodyPr wrap="square"/>
          <a:lstStyle/>
          <a:p>
            <a:pPr marL="11">
              <a:spcAft>
                <a:spcPts val="9"/>
              </a:spcAft>
              <a:buNone/>
              <a:defRPr sz="1275">
                <a:solidFill>
                  <a:srgbClr val="4D607D"/>
                </a:solidFill>
                <a:latin typeface="Calibri"/>
                <a:ea typeface="Calibri"/>
                <a:cs typeface="Calibri"/>
              </a:defRPr>
            </a:pPr>
            <a:r>
              <a:rPr sz="1600" b="1" dirty="0" err="1">
                <a:solidFill>
                  <a:srgbClr val="32394A"/>
                </a:solidFill>
                <a:latin typeface="Calibri"/>
              </a:rPr>
              <a:t>neue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Führungskräfte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Reflexion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bei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realen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Situationen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brauchen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  <a:p>
            <a:r>
              <a:rPr lang="de-DE" sz="1600" b="1" dirty="0">
                <a:solidFill>
                  <a:srgbClr val="32394A"/>
                </a:solidFill>
                <a:latin typeface="Calibri"/>
              </a:rPr>
              <a:t>I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nterne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Hierarchien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offenes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Sparring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begrenzen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  <a:p>
            <a:r>
              <a:rPr sz="1600" b="1" dirty="0" err="1">
                <a:solidFill>
                  <a:srgbClr val="32394A"/>
                </a:solidFill>
                <a:latin typeface="Calibri"/>
              </a:rPr>
              <a:t>Trainingsergebnisse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nachhaltig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wirken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32394A"/>
                </a:solidFill>
                <a:latin typeface="Calibri"/>
              </a:rPr>
              <a:t>sollen</a:t>
            </a:r>
            <a:r>
              <a:rPr sz="1600" b="1" dirty="0">
                <a:solidFill>
                  <a:srgbClr val="32394A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2417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fik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903596" y="209549"/>
            <a:ext cx="1573404" cy="580949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D8E42078-BEA8-4F01-93A5-80B9A3FCE291}"/>
              </a:ext>
            </a:extLst>
          </p:cNvPr>
          <p:cNvSpPr>
            <a:spLocks noGrp="1"/>
          </p:cNvSpPr>
          <p:nvPr/>
        </p:nvSpPr>
        <p:spPr>
          <a:xfrm>
            <a:off x="571500" y="871538"/>
            <a:ext cx="4762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>
              <a:defRPr sz="1425">
                <a:latin typeface="Montserrat"/>
                <a:ea typeface="Montserrat"/>
                <a:cs typeface="Montserrat"/>
              </a:defRPr>
            </a:pPr>
            <a:r>
              <a:rPr sz="2000" b="1" dirty="0">
                <a:solidFill>
                  <a:srgbClr val="F28C28"/>
                </a:solidFill>
                <a:latin typeface="Montserrat"/>
              </a:rPr>
              <a:t>SO STARTEN WIR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6B8A058-8DB5-4649-894E-E68896B207CA}"/>
              </a:ext>
            </a:extLst>
          </p:cNvPr>
          <p:cNvSpPr>
            <a:spLocks noGrp="1"/>
          </p:cNvSpPr>
          <p:nvPr/>
        </p:nvSpPr>
        <p:spPr>
          <a:xfrm>
            <a:off x="6191250" y="11830050"/>
            <a:ext cx="3619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>
              <a:defRPr>
                <a:latin typeface="Calibri"/>
                <a:ea typeface="Calibri"/>
                <a:cs typeface="Calibri"/>
              </a:defRPr>
            </a:pPr>
            <a:r>
              <a:rPr sz="825" b="0">
                <a:solidFill>
                  <a:srgbClr val="4D607D"/>
                </a:solidFill>
                <a:latin typeface="Calibri"/>
                <a:ea typeface="Calibri"/>
                <a:cs typeface="Calibri"/>
              </a:rPr>
              <a:t>12</a:t>
            </a:r>
          </a:p>
        </p:txBody>
      </p:sp>
      <p:sp>
        <p:nvSpPr>
          <p:cNvPr id="6" name="slide-title">
            <a:extLst>
              <a:ext uri="{FF2B5EF4-FFF2-40B4-BE49-F238E27FC236}">
                <a16:creationId xmlns:a16="http://schemas.microsoft.com/office/drawing/2014/main" id="{4B03E297-912B-41B5-AEC9-5EFBD778976F}"/>
              </a:ext>
            </a:extLst>
          </p:cNvPr>
          <p:cNvSpPr>
            <a:spLocks noGrp="1"/>
          </p:cNvSpPr>
          <p:nvPr/>
        </p:nvSpPr>
        <p:spPr>
          <a:xfrm>
            <a:off x="538162" y="1497806"/>
            <a:ext cx="6000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defRPr sz="2175">
                <a:latin typeface="Montserrat"/>
                <a:ea typeface="Montserrat"/>
                <a:cs typeface="Montserrat"/>
              </a:defRPr>
            </a:pPr>
            <a:r>
              <a:rPr sz="2400" b="1" dirty="0" err="1">
                <a:solidFill>
                  <a:srgbClr val="002060"/>
                </a:solidFill>
                <a:latin typeface="Montserrat"/>
              </a:rPr>
              <a:t>Welche</a:t>
            </a:r>
            <a:r>
              <a:rPr sz="2400" b="1" dirty="0">
                <a:solidFill>
                  <a:srgbClr val="002060"/>
                </a:solidFill>
                <a:latin typeface="Montserrat"/>
              </a:rPr>
              <a:t> Menschen </a:t>
            </a:r>
            <a:r>
              <a:rPr sz="2400" b="1" dirty="0" err="1">
                <a:solidFill>
                  <a:srgbClr val="002060"/>
                </a:solidFill>
                <a:latin typeface="Montserrat"/>
              </a:rPr>
              <a:t>möchten</a:t>
            </a:r>
            <a:r>
              <a:rPr sz="2400" b="1" dirty="0">
                <a:solidFill>
                  <a:srgbClr val="002060"/>
                </a:solidFill>
                <a:latin typeface="Montserrat"/>
              </a:rPr>
              <a:t> Sie </a:t>
            </a:r>
            <a:r>
              <a:rPr sz="2400" b="1" dirty="0" err="1">
                <a:solidFill>
                  <a:srgbClr val="002060"/>
                </a:solidFill>
                <a:latin typeface="Montserrat"/>
              </a:rPr>
              <a:t>jetzt</a:t>
            </a:r>
            <a:r>
              <a:rPr sz="24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2400" b="1" dirty="0" err="1">
                <a:solidFill>
                  <a:srgbClr val="002060"/>
                </a:solidFill>
                <a:latin typeface="Montserrat"/>
              </a:rPr>
              <a:t>stärken</a:t>
            </a:r>
            <a:r>
              <a:rPr sz="2400" b="1" dirty="0">
                <a:solidFill>
                  <a:srgbClr val="002060"/>
                </a:solidFill>
                <a:latin typeface="Montserrat"/>
              </a:rPr>
              <a:t>?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A558CD36-83D5-4217-B02F-AB6179A2500A}"/>
              </a:ext>
            </a:extLst>
          </p:cNvPr>
          <p:cNvSpPr>
            <a:spLocks noGrp="1"/>
          </p:cNvSpPr>
          <p:nvPr/>
        </p:nvSpPr>
        <p:spPr>
          <a:xfrm>
            <a:off x="476250" y="2447925"/>
            <a:ext cx="6124575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defRPr sz="1350"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002060"/>
                </a:solidFill>
                <a:latin typeface="Calibri"/>
              </a:rPr>
              <a:t>In </a:t>
            </a:r>
            <a:r>
              <a:rPr sz="1600" b="1" dirty="0" err="1">
                <a:solidFill>
                  <a:srgbClr val="002060"/>
                </a:solidFill>
                <a:latin typeface="Calibri"/>
              </a:rPr>
              <a:t>einem</a:t>
            </a:r>
            <a:r>
              <a:rPr sz="16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Calibri"/>
              </a:rPr>
              <a:t>persönlichen</a:t>
            </a:r>
            <a:r>
              <a:rPr sz="16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Calibri"/>
              </a:rPr>
              <a:t>Gespräch</a:t>
            </a:r>
            <a:r>
              <a:rPr sz="16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Calibri"/>
              </a:rPr>
              <a:t>klären</a:t>
            </a:r>
            <a:r>
              <a:rPr sz="16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Calibri"/>
              </a:rPr>
              <a:t>wir</a:t>
            </a:r>
            <a:r>
              <a:rPr sz="1600" b="1" dirty="0">
                <a:solidFill>
                  <a:srgbClr val="002060"/>
                </a:solidFill>
                <a:latin typeface="Calibri"/>
              </a:rPr>
              <a:t> den </a:t>
            </a:r>
            <a:r>
              <a:rPr sz="1600" b="1" dirty="0" err="1">
                <a:solidFill>
                  <a:srgbClr val="002060"/>
                </a:solidFill>
                <a:latin typeface="Calibri"/>
              </a:rPr>
              <a:t>konkreten</a:t>
            </a:r>
            <a:r>
              <a:rPr sz="1600" b="1" dirty="0">
                <a:solidFill>
                  <a:srgbClr val="002060"/>
                </a:solidFill>
                <a:latin typeface="Calibri"/>
              </a:rPr>
              <a:t> Bedarf und </a:t>
            </a:r>
            <a:r>
              <a:rPr sz="1600" b="1" dirty="0" err="1">
                <a:solidFill>
                  <a:srgbClr val="002060"/>
                </a:solidFill>
                <a:latin typeface="Calibri"/>
              </a:rPr>
              <a:t>wählen</a:t>
            </a:r>
            <a:r>
              <a:rPr sz="1600" b="1" dirty="0">
                <a:solidFill>
                  <a:srgbClr val="002060"/>
                </a:solidFill>
                <a:latin typeface="Calibri"/>
              </a:rPr>
              <a:t> das </a:t>
            </a:r>
            <a:r>
              <a:rPr sz="1600" b="1" dirty="0" err="1">
                <a:solidFill>
                  <a:srgbClr val="002060"/>
                </a:solidFill>
                <a:latin typeface="Calibri"/>
              </a:rPr>
              <a:t>Programm</a:t>
            </a:r>
            <a:r>
              <a:rPr sz="1600" b="1" dirty="0">
                <a:solidFill>
                  <a:srgbClr val="002060"/>
                </a:solidFill>
                <a:latin typeface="Calibri"/>
              </a:rPr>
              <a:t>, das </a:t>
            </a:r>
            <a:r>
              <a:rPr sz="1600" b="1" dirty="0" err="1">
                <a:solidFill>
                  <a:srgbClr val="002060"/>
                </a:solidFill>
                <a:latin typeface="Calibri"/>
              </a:rPr>
              <a:t>wirklich</a:t>
            </a:r>
            <a:r>
              <a:rPr sz="16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Calibri"/>
              </a:rPr>
              <a:t>passt</a:t>
            </a:r>
            <a:r>
              <a:rPr sz="1600" b="1" dirty="0">
                <a:solidFill>
                  <a:srgbClr val="002060"/>
                </a:solidFill>
                <a:latin typeface="Calibri"/>
              </a:rPr>
              <a:t> – für </a:t>
            </a:r>
            <a:r>
              <a:rPr sz="1600" b="1" dirty="0" err="1">
                <a:solidFill>
                  <a:srgbClr val="002060"/>
                </a:solidFill>
                <a:latin typeface="Calibri"/>
              </a:rPr>
              <a:t>Talente</a:t>
            </a:r>
            <a:r>
              <a:rPr sz="1600" b="1" dirty="0">
                <a:solidFill>
                  <a:srgbClr val="002060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002060"/>
                </a:solidFill>
                <a:latin typeface="Calibri"/>
              </a:rPr>
              <a:t>Führung</a:t>
            </a:r>
            <a:r>
              <a:rPr sz="1600" b="1" dirty="0">
                <a:solidFill>
                  <a:srgbClr val="002060"/>
                </a:solidFill>
                <a:latin typeface="Calibri"/>
              </a:rPr>
              <a:t>, </a:t>
            </a:r>
            <a:r>
              <a:rPr sz="1600" b="1" dirty="0" err="1">
                <a:solidFill>
                  <a:srgbClr val="002060"/>
                </a:solidFill>
                <a:latin typeface="Calibri"/>
              </a:rPr>
              <a:t>Wissenstransfer</a:t>
            </a:r>
            <a:r>
              <a:rPr sz="16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Calibri"/>
              </a:rPr>
              <a:t>oder</a:t>
            </a:r>
            <a:r>
              <a:rPr sz="1600" b="1" dirty="0">
                <a:solidFill>
                  <a:srgbClr val="002060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Calibri"/>
              </a:rPr>
              <a:t>Netzwerk</a:t>
            </a:r>
            <a:r>
              <a:rPr sz="1600" b="1" dirty="0">
                <a:solidFill>
                  <a:srgbClr val="002060"/>
                </a:solidFill>
                <a:latin typeface="Calibri"/>
              </a:rPr>
              <a:t>.</a:t>
            </a:r>
          </a:p>
        </p:txBody>
      </p:sp>
      <p:pic>
        <p:nvPicPr>
          <p:cNvPr id="27" name="Grafik 3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24125" y="3695700"/>
            <a:ext cx="1809750" cy="1809750"/>
          </a:xfrm>
          <a:prstGeom prst="ellipse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72D40E6A-3473-4F4F-8B5F-4D89FBB3A381}"/>
              </a:ext>
            </a:extLst>
          </p:cNvPr>
          <p:cNvSpPr>
            <a:spLocks noGrp="1"/>
          </p:cNvSpPr>
          <p:nvPr/>
        </p:nvSpPr>
        <p:spPr>
          <a:xfrm>
            <a:off x="2667000" y="5586412"/>
            <a:ext cx="3810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1650" b="1" i="0">
                <a:solidFill>
                  <a:srgbClr val="263F67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 dirty="0">
                <a:solidFill>
                  <a:srgbClr val="002060"/>
                </a:solidFill>
                <a:latin typeface="Montserrat" panose="00000500000000000000" pitchFamily="2" charset="0"/>
                <a:ea typeface="Montserrat"/>
                <a:cs typeface="Montserrat"/>
              </a:rPr>
              <a:t>Bettina Stein-Geba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302F0C58-0B55-40D7-8EE1-A1D8D1CE369A}"/>
              </a:ext>
            </a:extLst>
          </p:cNvPr>
          <p:cNvSpPr>
            <a:spLocks noGrp="1"/>
          </p:cNvSpPr>
          <p:nvPr/>
        </p:nvSpPr>
        <p:spPr>
          <a:xfrm>
            <a:off x="2223093" y="6048375"/>
            <a:ext cx="381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1275" b="0" i="0">
                <a:solidFill>
                  <a:srgbClr val="4D607D"/>
                </a:solidFill>
                <a:latin typeface="Calibri"/>
                <a:ea typeface="Calibri"/>
                <a:cs typeface="Calibri"/>
              </a:defRPr>
            </a:pPr>
            <a:r>
              <a:rPr sz="1200" b="1" i="0" dirty="0" err="1">
                <a:solidFill>
                  <a:srgbClr val="002060"/>
                </a:solidFill>
                <a:latin typeface="Montserrat" panose="00000500000000000000" pitchFamily="2" charset="0"/>
                <a:ea typeface="Calibri"/>
                <a:cs typeface="Calibri"/>
              </a:rPr>
              <a:t>Mentoringexpertin</a:t>
            </a:r>
            <a:r>
              <a:rPr sz="1200" b="1" i="0" dirty="0">
                <a:solidFill>
                  <a:srgbClr val="002060"/>
                </a:solidFill>
                <a:latin typeface="Montserrat" panose="00000500000000000000" pitchFamily="2" charset="0"/>
                <a:ea typeface="Calibri"/>
                <a:cs typeface="Calibri"/>
              </a:rPr>
              <a:t> &amp; </a:t>
            </a:r>
            <a:r>
              <a:rPr sz="1200" b="1" i="0" dirty="0" err="1">
                <a:solidFill>
                  <a:srgbClr val="002060"/>
                </a:solidFill>
                <a:latin typeface="Montserrat" panose="00000500000000000000" pitchFamily="2" charset="0"/>
                <a:ea typeface="Calibri"/>
                <a:cs typeface="Calibri"/>
              </a:rPr>
              <a:t>Jobcoach</a:t>
            </a:r>
            <a:endParaRPr sz="1200" b="1" i="0" dirty="0">
              <a:solidFill>
                <a:srgbClr val="002060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E5B51C93-31D8-4B40-AA94-37619A932094}"/>
              </a:ext>
            </a:extLst>
          </p:cNvPr>
          <p:cNvSpPr>
            <a:spLocks noGrp="1"/>
          </p:cNvSpPr>
          <p:nvPr/>
        </p:nvSpPr>
        <p:spPr>
          <a:xfrm>
            <a:off x="571500" y="6572250"/>
            <a:ext cx="5715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defRPr sz="1725" b="1" i="0">
                <a:solidFill>
                  <a:srgbClr val="E2763D"/>
                </a:solidFill>
                <a:latin typeface="Montserrat"/>
                <a:ea typeface="Montserrat"/>
                <a:cs typeface="Montserrat"/>
              </a:defRPr>
            </a:pPr>
            <a:r>
              <a:rPr sz="1400" b="1" i="0" dirty="0">
                <a:solidFill>
                  <a:srgbClr val="E2763D"/>
                </a:solidFill>
                <a:latin typeface="Montserrat" panose="00000500000000000000" pitchFamily="2" charset="0"/>
                <a:ea typeface="Montserrat"/>
                <a:cs typeface="Montserrat"/>
              </a:rPr>
              <a:t>BIC </a:t>
            </a:r>
            <a:r>
              <a:rPr sz="1400" b="1" i="0" dirty="0" err="1">
                <a:solidFill>
                  <a:srgbClr val="E2763D"/>
                </a:solidFill>
                <a:latin typeface="Montserrat" panose="00000500000000000000" pitchFamily="2" charset="0"/>
                <a:ea typeface="Montserrat"/>
                <a:cs typeface="Montserrat"/>
              </a:rPr>
              <a:t>Bildungscenter</a:t>
            </a:r>
            <a:r>
              <a:rPr sz="1400" b="1" i="0" dirty="0">
                <a:solidFill>
                  <a:srgbClr val="E2763D"/>
                </a:solidFill>
                <a:latin typeface="Montserrat" panose="00000500000000000000" pitchFamily="2" charset="0"/>
                <a:ea typeface="Montserrat"/>
                <a:cs typeface="Montserrat"/>
              </a:rPr>
              <a:t> Steiermark &amp; Wien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2F631689-A62B-42C9-A903-E902559F39D6}"/>
              </a:ext>
            </a:extLst>
          </p:cNvPr>
          <p:cNvSpPr>
            <a:spLocks noGrp="1"/>
          </p:cNvSpPr>
          <p:nvPr/>
        </p:nvSpPr>
        <p:spPr>
          <a:xfrm>
            <a:off x="714375" y="7053262"/>
            <a:ext cx="54292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1425" b="1" i="0">
                <a:solidFill>
                  <a:srgbClr val="263F67"/>
                </a:solidFill>
                <a:latin typeface="Calibri"/>
                <a:ea typeface="Calibri"/>
                <a:cs typeface="Calibri"/>
              </a:defRPr>
            </a:pPr>
            <a:r>
              <a:rPr sz="1425" b="1" i="0" dirty="0">
                <a:solidFill>
                  <a:srgbClr val="467886"/>
                </a:solidFill>
                <a:latin typeface="Montserrat" panose="00000500000000000000" pitchFamily="2" charset="0"/>
                <a:ea typeface="Calibri"/>
                <a:cs typeface="Calibri"/>
                <a:hlinkClick r:id="rId5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</a:t>
            </a:r>
            <a:r>
              <a:rPr sz="1600" b="1" i="0" dirty="0">
                <a:solidFill>
                  <a:srgbClr val="002060"/>
                </a:solidFill>
                <a:latin typeface="Montserrat" panose="00000500000000000000" pitchFamily="2" charset="0"/>
                <a:ea typeface="Calibri"/>
                <a:cs typeface="Calibri"/>
                <a:hlinkClick r:id="rId5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43 699 12 40 44 08</a:t>
            </a:r>
            <a:endParaRPr sz="1600" b="1" i="0" dirty="0">
              <a:solidFill>
                <a:srgbClr val="002060"/>
              </a:solidFill>
              <a:latin typeface="Montserrat" panose="00000500000000000000" pitchFamily="2" charset="0"/>
              <a:ea typeface="Calibri"/>
              <a:cs typeface="Calibri"/>
            </a:endParaRPr>
          </a:p>
          <a:p>
            <a:pPr algn="ctr">
              <a:buNone/>
              <a:defRPr sz="1425" b="1" i="0">
                <a:solidFill>
                  <a:srgbClr val="263F67"/>
                </a:solidFill>
                <a:latin typeface="Calibri"/>
                <a:ea typeface="Calibri"/>
                <a:cs typeface="Calibri"/>
              </a:defRPr>
            </a:pPr>
            <a:r>
              <a:rPr sz="1600" b="1" i="0" dirty="0">
                <a:solidFill>
                  <a:srgbClr val="002060"/>
                </a:solidFill>
                <a:latin typeface="Montserrat" panose="00000500000000000000" pitchFamily="2" charset="0"/>
                <a:ea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office@bic.cc </a:t>
            </a:r>
            <a:r>
              <a:rPr sz="1600" b="1" i="0" dirty="0">
                <a:solidFill>
                  <a:srgbClr val="002060"/>
                </a:solidFill>
                <a:latin typeface="Montserrat" panose="00000500000000000000" pitchFamily="2" charset="0"/>
                <a:ea typeface="Calibri"/>
                <a:cs typeface="Calibri"/>
              </a:rPr>
              <a:t>· </a:t>
            </a:r>
            <a:r>
              <a:rPr sz="1600" b="1" i="0" dirty="0">
                <a:solidFill>
                  <a:srgbClr val="002060"/>
                </a:solidFill>
                <a:latin typeface="Montserrat" panose="00000500000000000000" pitchFamily="2" charset="0"/>
                <a:ea typeface="Calibri"/>
                <a:cs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www.bic.cc</a:t>
            </a:r>
            <a:endParaRPr sz="1600" b="1" i="0" dirty="0">
              <a:solidFill>
                <a:srgbClr val="002060"/>
              </a:solidFill>
              <a:latin typeface="Montserrat" panose="00000500000000000000" pitchFamily="2" charset="0"/>
              <a:ea typeface="Arial"/>
              <a:cs typeface="Arial"/>
            </a:endParaRPr>
          </a:p>
          <a:p>
            <a:pPr algn="ctr">
              <a:buNone/>
              <a:defRPr sz="1425" b="1" i="0">
                <a:solidFill>
                  <a:srgbClr val="263F67"/>
                </a:solidFill>
                <a:latin typeface="Calibri"/>
                <a:ea typeface="Calibri"/>
                <a:cs typeface="Calibri"/>
              </a:defRPr>
            </a:pPr>
            <a:r>
              <a:rPr sz="1600" b="1" dirty="0">
                <a:solidFill>
                  <a:srgbClr val="002060"/>
                </a:solidFill>
                <a:latin typeface="Montserrat" panose="00000500000000000000" pitchFamily="2" charset="0"/>
                <a:ea typeface="Calibri"/>
                <a:cs typeface="Calibri"/>
              </a:rPr>
              <a:t>8010 Graz, Hans Sachs Gasse 3 &amp; 14</a:t>
            </a:r>
            <a:endParaRPr sz="1600" b="1" i="0" dirty="0">
              <a:solidFill>
                <a:srgbClr val="002060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0092B47E-3B5A-4577-9287-51283A1085DA}"/>
              </a:ext>
            </a:extLst>
          </p:cNvPr>
          <p:cNvSpPr>
            <a:spLocks noGrp="1"/>
          </p:cNvSpPr>
          <p:nvPr/>
        </p:nvSpPr>
        <p:spPr>
          <a:xfrm>
            <a:off x="681037" y="8391525"/>
            <a:ext cx="5715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ctr">
              <a:buNone/>
              <a:defRPr sz="1725" b="0" i="0">
                <a:solidFill>
                  <a:srgbClr val="4D607D"/>
                </a:solidFill>
                <a:latin typeface="Montserrat"/>
                <a:ea typeface="Montserrat"/>
                <a:cs typeface="Montserrat"/>
              </a:defRPr>
            </a:pPr>
            <a:r>
              <a:rPr sz="1800" b="1" dirty="0" err="1">
                <a:solidFill>
                  <a:srgbClr val="F28C28"/>
                </a:solidFill>
                <a:latin typeface="Calibri"/>
              </a:rPr>
              <a:t>Bauen</a:t>
            </a:r>
            <a:r>
              <a:rPr sz="1800" b="1" dirty="0">
                <a:solidFill>
                  <a:srgbClr val="F28C28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F28C28"/>
                </a:solidFill>
                <a:latin typeface="Calibri"/>
              </a:rPr>
              <a:t>wir</a:t>
            </a:r>
            <a:r>
              <a:rPr sz="1800" b="1" dirty="0">
                <a:solidFill>
                  <a:srgbClr val="F28C28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F28C28"/>
                </a:solidFill>
                <a:latin typeface="Calibri"/>
              </a:rPr>
              <a:t>gemeinsam</a:t>
            </a:r>
            <a:r>
              <a:rPr sz="1800" b="1" dirty="0">
                <a:solidFill>
                  <a:srgbClr val="F28C28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F28C28"/>
                </a:solidFill>
                <a:latin typeface="Calibri"/>
              </a:rPr>
              <a:t>ein</a:t>
            </a:r>
            <a:r>
              <a:rPr sz="1800" b="1" dirty="0">
                <a:solidFill>
                  <a:srgbClr val="F28C28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F28C28"/>
                </a:solidFill>
                <a:latin typeface="Calibri"/>
              </a:rPr>
              <a:t>Entwicklungsprogramm</a:t>
            </a:r>
            <a:r>
              <a:rPr sz="1800" b="1" dirty="0">
                <a:solidFill>
                  <a:srgbClr val="F28C28"/>
                </a:solidFill>
                <a:latin typeface="Calibri"/>
              </a:rPr>
              <a:t>,</a:t>
            </a:r>
          </a:p>
          <a:p>
            <a:pPr algn="ctr"/>
            <a:r>
              <a:rPr sz="1800" b="1" dirty="0">
                <a:solidFill>
                  <a:srgbClr val="F28C28"/>
                </a:solidFill>
                <a:latin typeface="Calibri"/>
              </a:rPr>
              <a:t>das Menschen </a:t>
            </a:r>
            <a:r>
              <a:rPr sz="1800" b="1" dirty="0" err="1">
                <a:solidFill>
                  <a:srgbClr val="F28C28"/>
                </a:solidFill>
                <a:latin typeface="Calibri"/>
              </a:rPr>
              <a:t>stärkt</a:t>
            </a:r>
            <a:r>
              <a:rPr sz="1800" b="1" dirty="0">
                <a:solidFill>
                  <a:srgbClr val="F28C28"/>
                </a:solidFill>
                <a:latin typeface="Calibri"/>
              </a:rPr>
              <a:t> und </a:t>
            </a:r>
            <a:r>
              <a:rPr sz="1800" b="1" dirty="0" err="1">
                <a:solidFill>
                  <a:srgbClr val="F28C28"/>
                </a:solidFill>
                <a:latin typeface="Calibri"/>
              </a:rPr>
              <a:t>Wirkung</a:t>
            </a:r>
            <a:r>
              <a:rPr sz="1800" b="1" dirty="0">
                <a:solidFill>
                  <a:srgbClr val="F28C28"/>
                </a:solidFill>
                <a:latin typeface="Calibri"/>
              </a:rPr>
              <a:t> </a:t>
            </a:r>
            <a:r>
              <a:rPr sz="1800" b="1" dirty="0" err="1">
                <a:solidFill>
                  <a:srgbClr val="F28C28"/>
                </a:solidFill>
                <a:latin typeface="Calibri"/>
              </a:rPr>
              <a:t>entfaltet</a:t>
            </a:r>
            <a:r>
              <a:rPr sz="1800" b="1" dirty="0">
                <a:solidFill>
                  <a:srgbClr val="F28C28"/>
                </a:solidFill>
                <a:latin typeface="Calibri"/>
              </a:rPr>
              <a:t>.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0C98620-6524-42E3-EF7E-CCAA15AC69E0}"/>
              </a:ext>
            </a:extLst>
          </p:cNvPr>
          <p:cNvSpPr/>
          <p:nvPr/>
        </p:nvSpPr>
        <p:spPr>
          <a:xfrm>
            <a:off x="2623254" y="9596438"/>
            <a:ext cx="1830566" cy="14954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050" dirty="0">
              <a:solidFill>
                <a:srgbClr val="0000FF"/>
              </a:solidFill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de-AT" sz="1400" b="1" dirty="0">
                <a:solidFill>
                  <a:schemeClr val="tx2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Erstgespräch BIC Bildungscenter</a:t>
            </a:r>
            <a:endParaRPr lang="de-AT" sz="1400" b="1" dirty="0">
              <a:solidFill>
                <a:schemeClr val="tx2"/>
              </a:solidFill>
            </a:endParaRPr>
          </a:p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5682144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1243</Words>
  <Application>Microsoft Office PowerPoint</Application>
  <DocSecurity>0</DocSecurity>
  <PresentationFormat>Breitbild</PresentationFormat>
  <Paragraphs>215</Paragraphs>
  <Slides>11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 </vt:lpstr>
      <vt:lpstr>Montserrat</vt:lpstr>
      <vt:lpstr>ChatGPT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Bettina Stein</cp:lastModifiedBy>
  <cp:revision>13</cp:revision>
  <dcterms:created xsi:type="dcterms:W3CDTF">2026-09-23T04:26:56Z</dcterms:created>
  <dcterms:modified xsi:type="dcterms:W3CDTF">2026-09-24T12:35:44Z</dcterms:modified>
</cp:coreProperties>
</file>